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7" r:id="rId2"/>
    <p:sldMasterId id="2147483701" r:id="rId3"/>
    <p:sldMasterId id="2147483681" r:id="rId4"/>
    <p:sldMasterId id="2147483708" r:id="rId5"/>
    <p:sldMasterId id="2147483719" r:id="rId6"/>
  </p:sldMasterIdLst>
  <p:notesMasterIdLst>
    <p:notesMasterId r:id="rId235"/>
  </p:notesMasterIdLst>
  <p:handoutMasterIdLst>
    <p:handoutMasterId r:id="rId236"/>
  </p:handoutMasterIdLst>
  <p:sldIdLst>
    <p:sldId id="280" r:id="rId7"/>
    <p:sldId id="570" r:id="rId8"/>
    <p:sldId id="571" r:id="rId9"/>
    <p:sldId id="565" r:id="rId10"/>
    <p:sldId id="732" r:id="rId11"/>
    <p:sldId id="733" r:id="rId12"/>
    <p:sldId id="734" r:id="rId13"/>
    <p:sldId id="735" r:id="rId14"/>
    <p:sldId id="736" r:id="rId15"/>
    <p:sldId id="737" r:id="rId16"/>
    <p:sldId id="738" r:id="rId17"/>
    <p:sldId id="739" r:id="rId18"/>
    <p:sldId id="740" r:id="rId19"/>
    <p:sldId id="741" r:id="rId20"/>
    <p:sldId id="742" r:id="rId21"/>
    <p:sldId id="743" r:id="rId22"/>
    <p:sldId id="744" r:id="rId23"/>
    <p:sldId id="745" r:id="rId24"/>
    <p:sldId id="566" r:id="rId25"/>
    <p:sldId id="324" r:id="rId26"/>
    <p:sldId id="283" r:id="rId27"/>
    <p:sldId id="327" r:id="rId28"/>
    <p:sldId id="646" r:id="rId29"/>
    <p:sldId id="642" r:id="rId30"/>
    <p:sldId id="643" r:id="rId31"/>
    <p:sldId id="645" r:id="rId32"/>
    <p:sldId id="325" r:id="rId33"/>
    <p:sldId id="328" r:id="rId34"/>
    <p:sldId id="647" r:id="rId35"/>
    <p:sldId id="330" r:id="rId36"/>
    <p:sldId id="331" r:id="rId37"/>
    <p:sldId id="724" r:id="rId38"/>
    <p:sldId id="648" r:id="rId39"/>
    <p:sldId id="578" r:id="rId40"/>
    <p:sldId id="649" r:id="rId41"/>
    <p:sldId id="580" r:id="rId42"/>
    <p:sldId id="336" r:id="rId43"/>
    <p:sldId id="338" r:id="rId44"/>
    <p:sldId id="339" r:id="rId45"/>
    <p:sldId id="335" r:id="rId46"/>
    <p:sldId id="726" r:id="rId47"/>
    <p:sldId id="589" r:id="rId48"/>
    <p:sldId id="592" r:id="rId49"/>
    <p:sldId id="590" r:id="rId50"/>
    <p:sldId id="581" r:id="rId51"/>
    <p:sldId id="583" r:id="rId52"/>
    <p:sldId id="587" r:id="rId53"/>
    <p:sldId id="584" r:id="rId54"/>
    <p:sldId id="567" r:id="rId55"/>
    <p:sldId id="617" r:id="rId56"/>
    <p:sldId id="615" r:id="rId57"/>
    <p:sldId id="343" r:id="rId58"/>
    <p:sldId id="650" r:id="rId59"/>
    <p:sldId id="651" r:id="rId60"/>
    <p:sldId id="652" r:id="rId61"/>
    <p:sldId id="654" r:id="rId62"/>
    <p:sldId id="653" r:id="rId63"/>
    <p:sldId id="655" r:id="rId64"/>
    <p:sldId id="725" r:id="rId65"/>
    <p:sldId id="656" r:id="rId66"/>
    <p:sldId id="657" r:id="rId67"/>
    <p:sldId id="658" r:id="rId68"/>
    <p:sldId id="659" r:id="rId69"/>
    <p:sldId id="727" r:id="rId70"/>
    <p:sldId id="660" r:id="rId71"/>
    <p:sldId id="661" r:id="rId72"/>
    <p:sldId id="662" r:id="rId73"/>
    <p:sldId id="663" r:id="rId74"/>
    <p:sldId id="664" r:id="rId75"/>
    <p:sldId id="665" r:id="rId76"/>
    <p:sldId id="666" r:id="rId77"/>
    <p:sldId id="667" r:id="rId78"/>
    <p:sldId id="668" r:id="rId79"/>
    <p:sldId id="669" r:id="rId80"/>
    <p:sldId id="670" r:id="rId81"/>
    <p:sldId id="671" r:id="rId82"/>
    <p:sldId id="673" r:id="rId83"/>
    <p:sldId id="672" r:id="rId84"/>
    <p:sldId id="674" r:id="rId85"/>
    <p:sldId id="675" r:id="rId86"/>
    <p:sldId id="676" r:id="rId87"/>
    <p:sldId id="677" r:id="rId88"/>
    <p:sldId id="678" r:id="rId89"/>
    <p:sldId id="679" r:id="rId90"/>
    <p:sldId id="680" r:id="rId91"/>
    <p:sldId id="681" r:id="rId92"/>
    <p:sldId id="682" r:id="rId93"/>
    <p:sldId id="683" r:id="rId94"/>
    <p:sldId id="684" r:id="rId95"/>
    <p:sldId id="685" r:id="rId96"/>
    <p:sldId id="410" r:id="rId97"/>
    <p:sldId id="411" r:id="rId98"/>
    <p:sldId id="619" r:id="rId99"/>
    <p:sldId id="413" r:id="rId100"/>
    <p:sldId id="620" r:id="rId101"/>
    <p:sldId id="622" r:id="rId102"/>
    <p:sldId id="621" r:id="rId103"/>
    <p:sldId id="421" r:id="rId104"/>
    <p:sldId id="435" r:id="rId105"/>
    <p:sldId id="436" r:id="rId106"/>
    <p:sldId id="437" r:id="rId107"/>
    <p:sldId id="438" r:id="rId108"/>
    <p:sldId id="439" r:id="rId109"/>
    <p:sldId id="728" r:id="rId110"/>
    <p:sldId id="623" r:id="rId111"/>
    <p:sldId id="441" r:id="rId112"/>
    <p:sldId id="442" r:id="rId113"/>
    <p:sldId id="686" r:id="rId114"/>
    <p:sldId id="729" r:id="rId115"/>
    <p:sldId id="687" r:id="rId116"/>
    <p:sldId id="688" r:id="rId117"/>
    <p:sldId id="689" r:id="rId118"/>
    <p:sldId id="490" r:id="rId119"/>
    <p:sldId id="730" r:id="rId120"/>
    <p:sldId id="731" r:id="rId121"/>
    <p:sldId id="491" r:id="rId122"/>
    <p:sldId id="690" r:id="rId123"/>
    <p:sldId id="691" r:id="rId124"/>
    <p:sldId id="493" r:id="rId125"/>
    <p:sldId id="692" r:id="rId126"/>
    <p:sldId id="595" r:id="rId127"/>
    <p:sldId id="596" r:id="rId128"/>
    <p:sldId id="597" r:id="rId129"/>
    <p:sldId id="598" r:id="rId130"/>
    <p:sldId id="693" r:id="rId131"/>
    <p:sldId id="694" r:id="rId132"/>
    <p:sldId id="695" r:id="rId133"/>
    <p:sldId id="696" r:id="rId134"/>
    <p:sldId id="697" r:id="rId135"/>
    <p:sldId id="698" r:id="rId136"/>
    <p:sldId id="699" r:id="rId137"/>
    <p:sldId id="700" r:id="rId138"/>
    <p:sldId id="701" r:id="rId139"/>
    <p:sldId id="702" r:id="rId140"/>
    <p:sldId id="703" r:id="rId141"/>
    <p:sldId id="704" r:id="rId142"/>
    <p:sldId id="705" r:id="rId143"/>
    <p:sldId id="706" r:id="rId144"/>
    <p:sldId id="707" r:id="rId145"/>
    <p:sldId id="708" r:id="rId146"/>
    <p:sldId id="511" r:id="rId147"/>
    <p:sldId id="516" r:id="rId148"/>
    <p:sldId id="515" r:id="rId149"/>
    <p:sldId id="709" r:id="rId150"/>
    <p:sldId id="514" r:id="rId151"/>
    <p:sldId id="536" r:id="rId152"/>
    <p:sldId id="537" r:id="rId153"/>
    <p:sldId id="630" r:id="rId154"/>
    <p:sldId id="539" r:id="rId155"/>
    <p:sldId id="710" r:id="rId156"/>
    <p:sldId id="711" r:id="rId157"/>
    <p:sldId id="712" r:id="rId158"/>
    <p:sldId id="713" r:id="rId159"/>
    <p:sldId id="546" r:id="rId160"/>
    <p:sldId id="547" r:id="rId161"/>
    <p:sldId id="631" r:id="rId162"/>
    <p:sldId id="549" r:id="rId163"/>
    <p:sldId id="550" r:id="rId164"/>
    <p:sldId id="551" r:id="rId165"/>
    <p:sldId id="714" r:id="rId166"/>
    <p:sldId id="552" r:id="rId167"/>
    <p:sldId id="553" r:id="rId168"/>
    <p:sldId id="593" r:id="rId169"/>
    <p:sldId id="633" r:id="rId170"/>
    <p:sldId id="346" r:id="rId171"/>
    <p:sldId id="350" r:id="rId172"/>
    <p:sldId id="357" r:id="rId173"/>
    <p:sldId id="402" r:id="rId174"/>
    <p:sldId id="403" r:id="rId175"/>
    <p:sldId id="404" r:id="rId176"/>
    <p:sldId id="405" r:id="rId177"/>
    <p:sldId id="715" r:id="rId178"/>
    <p:sldId id="716" r:id="rId179"/>
    <p:sldId id="717" r:id="rId180"/>
    <p:sldId id="718" r:id="rId181"/>
    <p:sldId id="719" r:id="rId182"/>
    <p:sldId id="720" r:id="rId183"/>
    <p:sldId id="721" r:id="rId184"/>
    <p:sldId id="722" r:id="rId185"/>
    <p:sldId id="634" r:id="rId186"/>
    <p:sldId id="433" r:id="rId187"/>
    <p:sldId id="434" r:id="rId188"/>
    <p:sldId id="723" r:id="rId189"/>
    <p:sldId id="600" r:id="rId190"/>
    <p:sldId id="601" r:id="rId191"/>
    <p:sldId id="602" r:id="rId192"/>
    <p:sldId id="603" r:id="rId193"/>
    <p:sldId id="528" r:id="rId194"/>
    <p:sldId id="529" r:id="rId195"/>
    <p:sldId id="635" r:id="rId196"/>
    <p:sldId id="530" r:id="rId197"/>
    <p:sldId id="523" r:id="rId198"/>
    <p:sldId id="524" r:id="rId199"/>
    <p:sldId id="525" r:id="rId200"/>
    <p:sldId id="526" r:id="rId201"/>
    <p:sldId id="594" r:id="rId202"/>
    <p:sldId id="358" r:id="rId203"/>
    <p:sldId id="636" r:id="rId204"/>
    <p:sldId id="362" r:id="rId205"/>
    <p:sldId id="431" r:id="rId206"/>
    <p:sldId id="427" r:id="rId207"/>
    <p:sldId id="429" r:id="rId208"/>
    <p:sldId id="640" r:id="rId209"/>
    <p:sldId id="462" r:id="rId210"/>
    <p:sldId id="464" r:id="rId211"/>
    <p:sldId id="465" r:id="rId212"/>
    <p:sldId id="466" r:id="rId213"/>
    <p:sldId id="471" r:id="rId214"/>
    <p:sldId id="641" r:id="rId215"/>
    <p:sldId id="473" r:id="rId216"/>
    <p:sldId id="474" r:id="rId217"/>
    <p:sldId id="475" r:id="rId218"/>
    <p:sldId id="479" r:id="rId219"/>
    <p:sldId id="604" r:id="rId220"/>
    <p:sldId id="478" r:id="rId221"/>
    <p:sldId id="498" r:id="rId222"/>
    <p:sldId id="495" r:id="rId223"/>
    <p:sldId id="496" r:id="rId224"/>
    <p:sldId id="497" r:id="rId225"/>
    <p:sldId id="517" r:id="rId226"/>
    <p:sldId id="521" r:id="rId227"/>
    <p:sldId id="518" r:id="rId228"/>
    <p:sldId id="520" r:id="rId229"/>
    <p:sldId id="605" r:id="rId230"/>
    <p:sldId id="612" r:id="rId231"/>
    <p:sldId id="613" r:id="rId232"/>
    <p:sldId id="614" r:id="rId233"/>
    <p:sldId id="277" r:id="rId23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D97C"/>
    <a:srgbClr val="A9ABB2"/>
    <a:srgbClr val="DEC5A6"/>
    <a:srgbClr val="FBE3A5"/>
    <a:srgbClr val="855C24"/>
    <a:srgbClr val="1B213E"/>
    <a:srgbClr val="E0AA26"/>
    <a:srgbClr val="F5C832"/>
    <a:srgbClr val="100C08"/>
    <a:srgbClr val="3D45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Közepesen sötét stílus 2 – 4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Közepesen sötét stílus 2 – 5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25E5076-3810-47DD-B79F-674D7AD40C01}" styleName="Sötét stílus 1 – 1. jelölőszín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Sötét stílus 2 – 3./4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B4B98B0-60AC-42C2-AFA5-B58CD77FA1E5}" styleName="Világos stílus 1 – 1. jelölőszín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éma alapján készült stílus 1 – 1. jelölőszín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8034E78-7F5D-4C2E-B375-FC64B27BC917}" styleName="Sötét stílu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93D81CF-94F2-401A-BA57-92F5A7B2D0C5}" styleName="Közepesen sötét stíl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Közepesen sötét stílus 1 – 1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Közepesen sötét stílus 1 – 2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3296810-A885-4BE3-A3E7-6D5BEEA58F35}" styleName="Közepesen sötét stílus 2 – 6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56" autoAdjust="0"/>
    <p:restoredTop sz="96229" autoAdjust="0"/>
  </p:normalViewPr>
  <p:slideViewPr>
    <p:cSldViewPr snapToGrid="0" snapToObjects="1">
      <p:cViewPr varScale="1">
        <p:scale>
          <a:sx n="110" d="100"/>
          <a:sy n="110" d="100"/>
        </p:scale>
        <p:origin x="618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97" d="100"/>
          <a:sy n="97" d="100"/>
        </p:scale>
        <p:origin x="2574" y="102"/>
      </p:cViewPr>
      <p:guideLst>
        <p:guide orient="horz" pos="2880"/>
        <p:guide pos="2160"/>
      </p:guideLst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1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63" Type="http://schemas.openxmlformats.org/officeDocument/2006/relationships/slide" Target="slides/slide57.xml"/><Relationship Id="rId84" Type="http://schemas.openxmlformats.org/officeDocument/2006/relationships/slide" Target="slides/slide78.xml"/><Relationship Id="rId138" Type="http://schemas.openxmlformats.org/officeDocument/2006/relationships/slide" Target="slides/slide132.xml"/><Relationship Id="rId159" Type="http://schemas.openxmlformats.org/officeDocument/2006/relationships/slide" Target="slides/slide153.xml"/><Relationship Id="rId170" Type="http://schemas.openxmlformats.org/officeDocument/2006/relationships/slide" Target="slides/slide164.xml"/><Relationship Id="rId191" Type="http://schemas.openxmlformats.org/officeDocument/2006/relationships/slide" Target="slides/slide185.xml"/><Relationship Id="rId205" Type="http://schemas.openxmlformats.org/officeDocument/2006/relationships/slide" Target="slides/slide199.xml"/><Relationship Id="rId226" Type="http://schemas.openxmlformats.org/officeDocument/2006/relationships/slide" Target="slides/slide220.xml"/><Relationship Id="rId107" Type="http://schemas.openxmlformats.org/officeDocument/2006/relationships/slide" Target="slides/slide101.xml"/><Relationship Id="rId11" Type="http://schemas.openxmlformats.org/officeDocument/2006/relationships/slide" Target="slides/slide5.xml"/><Relationship Id="rId32" Type="http://schemas.openxmlformats.org/officeDocument/2006/relationships/slide" Target="slides/slide26.xml"/><Relationship Id="rId53" Type="http://schemas.openxmlformats.org/officeDocument/2006/relationships/slide" Target="slides/slide47.xml"/><Relationship Id="rId74" Type="http://schemas.openxmlformats.org/officeDocument/2006/relationships/slide" Target="slides/slide68.xml"/><Relationship Id="rId128" Type="http://schemas.openxmlformats.org/officeDocument/2006/relationships/slide" Target="slides/slide122.xml"/><Relationship Id="rId149" Type="http://schemas.openxmlformats.org/officeDocument/2006/relationships/slide" Target="slides/slide143.xml"/><Relationship Id="rId5" Type="http://schemas.openxmlformats.org/officeDocument/2006/relationships/slideMaster" Target="slideMasters/slideMaster5.xml"/><Relationship Id="rId95" Type="http://schemas.openxmlformats.org/officeDocument/2006/relationships/slide" Target="slides/slide89.xml"/><Relationship Id="rId160" Type="http://schemas.openxmlformats.org/officeDocument/2006/relationships/slide" Target="slides/slide154.xml"/><Relationship Id="rId181" Type="http://schemas.openxmlformats.org/officeDocument/2006/relationships/slide" Target="slides/slide175.xml"/><Relationship Id="rId216" Type="http://schemas.openxmlformats.org/officeDocument/2006/relationships/slide" Target="slides/slide210.xml"/><Relationship Id="rId237" Type="http://schemas.openxmlformats.org/officeDocument/2006/relationships/presProps" Target="presProps.xml"/><Relationship Id="rId22" Type="http://schemas.openxmlformats.org/officeDocument/2006/relationships/slide" Target="slides/slide16.xml"/><Relationship Id="rId43" Type="http://schemas.openxmlformats.org/officeDocument/2006/relationships/slide" Target="slides/slide37.xml"/><Relationship Id="rId64" Type="http://schemas.openxmlformats.org/officeDocument/2006/relationships/slide" Target="slides/slide58.xml"/><Relationship Id="rId118" Type="http://schemas.openxmlformats.org/officeDocument/2006/relationships/slide" Target="slides/slide112.xml"/><Relationship Id="rId139" Type="http://schemas.openxmlformats.org/officeDocument/2006/relationships/slide" Target="slides/slide133.xml"/><Relationship Id="rId85" Type="http://schemas.openxmlformats.org/officeDocument/2006/relationships/slide" Target="slides/slide79.xml"/><Relationship Id="rId150" Type="http://schemas.openxmlformats.org/officeDocument/2006/relationships/slide" Target="slides/slide144.xml"/><Relationship Id="rId171" Type="http://schemas.openxmlformats.org/officeDocument/2006/relationships/slide" Target="slides/slide165.xml"/><Relationship Id="rId192" Type="http://schemas.openxmlformats.org/officeDocument/2006/relationships/slide" Target="slides/slide186.xml"/><Relationship Id="rId206" Type="http://schemas.openxmlformats.org/officeDocument/2006/relationships/slide" Target="slides/slide200.xml"/><Relationship Id="rId227" Type="http://schemas.openxmlformats.org/officeDocument/2006/relationships/slide" Target="slides/slide221.xml"/><Relationship Id="rId12" Type="http://schemas.openxmlformats.org/officeDocument/2006/relationships/slide" Target="slides/slide6.xml"/><Relationship Id="rId33" Type="http://schemas.openxmlformats.org/officeDocument/2006/relationships/slide" Target="slides/slide27.xml"/><Relationship Id="rId108" Type="http://schemas.openxmlformats.org/officeDocument/2006/relationships/slide" Target="slides/slide102.xml"/><Relationship Id="rId129" Type="http://schemas.openxmlformats.org/officeDocument/2006/relationships/slide" Target="slides/slide123.xml"/><Relationship Id="rId54" Type="http://schemas.openxmlformats.org/officeDocument/2006/relationships/slide" Target="slides/slide48.xml"/><Relationship Id="rId75" Type="http://schemas.openxmlformats.org/officeDocument/2006/relationships/slide" Target="slides/slide69.xml"/><Relationship Id="rId96" Type="http://schemas.openxmlformats.org/officeDocument/2006/relationships/slide" Target="slides/slide90.xml"/><Relationship Id="rId140" Type="http://schemas.openxmlformats.org/officeDocument/2006/relationships/slide" Target="slides/slide134.xml"/><Relationship Id="rId161" Type="http://schemas.openxmlformats.org/officeDocument/2006/relationships/slide" Target="slides/slide155.xml"/><Relationship Id="rId182" Type="http://schemas.openxmlformats.org/officeDocument/2006/relationships/slide" Target="slides/slide176.xml"/><Relationship Id="rId217" Type="http://schemas.openxmlformats.org/officeDocument/2006/relationships/slide" Target="slides/slide211.xml"/><Relationship Id="rId6" Type="http://schemas.openxmlformats.org/officeDocument/2006/relationships/slideMaster" Target="slideMasters/slideMaster6.xml"/><Relationship Id="rId238" Type="http://schemas.openxmlformats.org/officeDocument/2006/relationships/viewProps" Target="viewProps.xml"/><Relationship Id="rId23" Type="http://schemas.openxmlformats.org/officeDocument/2006/relationships/slide" Target="slides/slide17.xml"/><Relationship Id="rId119" Type="http://schemas.openxmlformats.org/officeDocument/2006/relationships/slide" Target="slides/slide113.xml"/><Relationship Id="rId44" Type="http://schemas.openxmlformats.org/officeDocument/2006/relationships/slide" Target="slides/slide38.xml"/><Relationship Id="rId65" Type="http://schemas.openxmlformats.org/officeDocument/2006/relationships/slide" Target="slides/slide59.xml"/><Relationship Id="rId86" Type="http://schemas.openxmlformats.org/officeDocument/2006/relationships/slide" Target="slides/slide80.xml"/><Relationship Id="rId130" Type="http://schemas.openxmlformats.org/officeDocument/2006/relationships/slide" Target="slides/slide124.xml"/><Relationship Id="rId151" Type="http://schemas.openxmlformats.org/officeDocument/2006/relationships/slide" Target="slides/slide145.xml"/><Relationship Id="rId172" Type="http://schemas.openxmlformats.org/officeDocument/2006/relationships/slide" Target="slides/slide166.xml"/><Relationship Id="rId193" Type="http://schemas.openxmlformats.org/officeDocument/2006/relationships/slide" Target="slides/slide187.xml"/><Relationship Id="rId207" Type="http://schemas.openxmlformats.org/officeDocument/2006/relationships/slide" Target="slides/slide201.xml"/><Relationship Id="rId228" Type="http://schemas.openxmlformats.org/officeDocument/2006/relationships/slide" Target="slides/slide222.xml"/><Relationship Id="rId13" Type="http://schemas.openxmlformats.org/officeDocument/2006/relationships/slide" Target="slides/slide7.xml"/><Relationship Id="rId109" Type="http://schemas.openxmlformats.org/officeDocument/2006/relationships/slide" Target="slides/slide103.xml"/><Relationship Id="rId34" Type="http://schemas.openxmlformats.org/officeDocument/2006/relationships/slide" Target="slides/slide28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97" Type="http://schemas.openxmlformats.org/officeDocument/2006/relationships/slide" Target="slides/slide91.xml"/><Relationship Id="rId120" Type="http://schemas.openxmlformats.org/officeDocument/2006/relationships/slide" Target="slides/slide114.xml"/><Relationship Id="rId141" Type="http://schemas.openxmlformats.org/officeDocument/2006/relationships/slide" Target="slides/slide135.xml"/><Relationship Id="rId7" Type="http://schemas.openxmlformats.org/officeDocument/2006/relationships/slide" Target="slides/slide1.xml"/><Relationship Id="rId162" Type="http://schemas.openxmlformats.org/officeDocument/2006/relationships/slide" Target="slides/slide156.xml"/><Relationship Id="rId183" Type="http://schemas.openxmlformats.org/officeDocument/2006/relationships/slide" Target="slides/slide177.xml"/><Relationship Id="rId218" Type="http://schemas.openxmlformats.org/officeDocument/2006/relationships/slide" Target="slides/slide212.xml"/><Relationship Id="rId239" Type="http://schemas.openxmlformats.org/officeDocument/2006/relationships/theme" Target="theme/theme1.xml"/><Relationship Id="rId24" Type="http://schemas.openxmlformats.org/officeDocument/2006/relationships/slide" Target="slides/slide18.xml"/><Relationship Id="rId45" Type="http://schemas.openxmlformats.org/officeDocument/2006/relationships/slide" Target="slides/slide39.xml"/><Relationship Id="rId66" Type="http://schemas.openxmlformats.org/officeDocument/2006/relationships/slide" Target="slides/slide60.xml"/><Relationship Id="rId87" Type="http://schemas.openxmlformats.org/officeDocument/2006/relationships/slide" Target="slides/slide81.xml"/><Relationship Id="rId110" Type="http://schemas.openxmlformats.org/officeDocument/2006/relationships/slide" Target="slides/slide104.xml"/><Relationship Id="rId131" Type="http://schemas.openxmlformats.org/officeDocument/2006/relationships/slide" Target="slides/slide125.xml"/><Relationship Id="rId152" Type="http://schemas.openxmlformats.org/officeDocument/2006/relationships/slide" Target="slides/slide146.xml"/><Relationship Id="rId173" Type="http://schemas.openxmlformats.org/officeDocument/2006/relationships/slide" Target="slides/slide167.xml"/><Relationship Id="rId194" Type="http://schemas.openxmlformats.org/officeDocument/2006/relationships/slide" Target="slides/slide188.xml"/><Relationship Id="rId208" Type="http://schemas.openxmlformats.org/officeDocument/2006/relationships/slide" Target="slides/slide202.xml"/><Relationship Id="rId229" Type="http://schemas.openxmlformats.org/officeDocument/2006/relationships/slide" Target="slides/slide223.xml"/><Relationship Id="rId240" Type="http://schemas.openxmlformats.org/officeDocument/2006/relationships/tableStyles" Target="tableStyles.xml"/><Relationship Id="rId14" Type="http://schemas.openxmlformats.org/officeDocument/2006/relationships/slide" Target="slides/slide8.xml"/><Relationship Id="rId35" Type="http://schemas.openxmlformats.org/officeDocument/2006/relationships/slide" Target="slides/slide29.xml"/><Relationship Id="rId56" Type="http://schemas.openxmlformats.org/officeDocument/2006/relationships/slide" Target="slides/slide50.xml"/><Relationship Id="rId77" Type="http://schemas.openxmlformats.org/officeDocument/2006/relationships/slide" Target="slides/slide71.xml"/><Relationship Id="rId100" Type="http://schemas.openxmlformats.org/officeDocument/2006/relationships/slide" Target="slides/slide94.xml"/><Relationship Id="rId8" Type="http://schemas.openxmlformats.org/officeDocument/2006/relationships/slide" Target="slides/slide2.xml"/><Relationship Id="rId98" Type="http://schemas.openxmlformats.org/officeDocument/2006/relationships/slide" Target="slides/slide92.xml"/><Relationship Id="rId121" Type="http://schemas.openxmlformats.org/officeDocument/2006/relationships/slide" Target="slides/slide115.xml"/><Relationship Id="rId142" Type="http://schemas.openxmlformats.org/officeDocument/2006/relationships/slide" Target="slides/slide136.xml"/><Relationship Id="rId163" Type="http://schemas.openxmlformats.org/officeDocument/2006/relationships/slide" Target="slides/slide157.xml"/><Relationship Id="rId184" Type="http://schemas.openxmlformats.org/officeDocument/2006/relationships/slide" Target="slides/slide178.xml"/><Relationship Id="rId219" Type="http://schemas.openxmlformats.org/officeDocument/2006/relationships/slide" Target="slides/slide213.xml"/><Relationship Id="rId230" Type="http://schemas.openxmlformats.org/officeDocument/2006/relationships/slide" Target="slides/slide224.xml"/><Relationship Id="rId25" Type="http://schemas.openxmlformats.org/officeDocument/2006/relationships/slide" Target="slides/slide19.xml"/><Relationship Id="rId46" Type="http://schemas.openxmlformats.org/officeDocument/2006/relationships/slide" Target="slides/slide40.xml"/><Relationship Id="rId67" Type="http://schemas.openxmlformats.org/officeDocument/2006/relationships/slide" Target="slides/slide61.xml"/><Relationship Id="rId88" Type="http://schemas.openxmlformats.org/officeDocument/2006/relationships/slide" Target="slides/slide82.xml"/><Relationship Id="rId111" Type="http://schemas.openxmlformats.org/officeDocument/2006/relationships/slide" Target="slides/slide105.xml"/><Relationship Id="rId132" Type="http://schemas.openxmlformats.org/officeDocument/2006/relationships/slide" Target="slides/slide126.xml"/><Relationship Id="rId153" Type="http://schemas.openxmlformats.org/officeDocument/2006/relationships/slide" Target="slides/slide147.xml"/><Relationship Id="rId174" Type="http://schemas.openxmlformats.org/officeDocument/2006/relationships/slide" Target="slides/slide168.xml"/><Relationship Id="rId195" Type="http://schemas.openxmlformats.org/officeDocument/2006/relationships/slide" Target="slides/slide189.xml"/><Relationship Id="rId209" Type="http://schemas.openxmlformats.org/officeDocument/2006/relationships/slide" Target="slides/slide203.xml"/><Relationship Id="rId190" Type="http://schemas.openxmlformats.org/officeDocument/2006/relationships/slide" Target="slides/slide184.xml"/><Relationship Id="rId204" Type="http://schemas.openxmlformats.org/officeDocument/2006/relationships/slide" Target="slides/slide198.xml"/><Relationship Id="rId220" Type="http://schemas.openxmlformats.org/officeDocument/2006/relationships/slide" Target="slides/slide214.xml"/><Relationship Id="rId225" Type="http://schemas.openxmlformats.org/officeDocument/2006/relationships/slide" Target="slides/slide219.xml"/><Relationship Id="rId15" Type="http://schemas.openxmlformats.org/officeDocument/2006/relationships/slide" Target="slides/slide9.xml"/><Relationship Id="rId36" Type="http://schemas.openxmlformats.org/officeDocument/2006/relationships/slide" Target="slides/slide30.xml"/><Relationship Id="rId57" Type="http://schemas.openxmlformats.org/officeDocument/2006/relationships/slide" Target="slides/slide51.xml"/><Relationship Id="rId106" Type="http://schemas.openxmlformats.org/officeDocument/2006/relationships/slide" Target="slides/slide100.xml"/><Relationship Id="rId127" Type="http://schemas.openxmlformats.org/officeDocument/2006/relationships/slide" Target="slides/slide12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52" Type="http://schemas.openxmlformats.org/officeDocument/2006/relationships/slide" Target="slides/slide46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94" Type="http://schemas.openxmlformats.org/officeDocument/2006/relationships/slide" Target="slides/slide88.xml"/><Relationship Id="rId99" Type="http://schemas.openxmlformats.org/officeDocument/2006/relationships/slide" Target="slides/slide93.xml"/><Relationship Id="rId101" Type="http://schemas.openxmlformats.org/officeDocument/2006/relationships/slide" Target="slides/slide95.xml"/><Relationship Id="rId122" Type="http://schemas.openxmlformats.org/officeDocument/2006/relationships/slide" Target="slides/slide116.xml"/><Relationship Id="rId143" Type="http://schemas.openxmlformats.org/officeDocument/2006/relationships/slide" Target="slides/slide137.xml"/><Relationship Id="rId148" Type="http://schemas.openxmlformats.org/officeDocument/2006/relationships/slide" Target="slides/slide142.xml"/><Relationship Id="rId164" Type="http://schemas.openxmlformats.org/officeDocument/2006/relationships/slide" Target="slides/slide158.xml"/><Relationship Id="rId169" Type="http://schemas.openxmlformats.org/officeDocument/2006/relationships/slide" Target="slides/slide163.xml"/><Relationship Id="rId185" Type="http://schemas.openxmlformats.org/officeDocument/2006/relationships/slide" Target="slides/slide17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80" Type="http://schemas.openxmlformats.org/officeDocument/2006/relationships/slide" Target="slides/slide174.xml"/><Relationship Id="rId210" Type="http://schemas.openxmlformats.org/officeDocument/2006/relationships/slide" Target="slides/slide204.xml"/><Relationship Id="rId215" Type="http://schemas.openxmlformats.org/officeDocument/2006/relationships/slide" Target="slides/slide209.xml"/><Relationship Id="rId236" Type="http://schemas.openxmlformats.org/officeDocument/2006/relationships/handoutMaster" Target="handoutMasters/handoutMaster1.xml"/><Relationship Id="rId26" Type="http://schemas.openxmlformats.org/officeDocument/2006/relationships/slide" Target="slides/slide20.xml"/><Relationship Id="rId231" Type="http://schemas.openxmlformats.org/officeDocument/2006/relationships/slide" Target="slides/slide225.xml"/><Relationship Id="rId47" Type="http://schemas.openxmlformats.org/officeDocument/2006/relationships/slide" Target="slides/slide41.xml"/><Relationship Id="rId68" Type="http://schemas.openxmlformats.org/officeDocument/2006/relationships/slide" Target="slides/slide62.xml"/><Relationship Id="rId89" Type="http://schemas.openxmlformats.org/officeDocument/2006/relationships/slide" Target="slides/slide83.xml"/><Relationship Id="rId112" Type="http://schemas.openxmlformats.org/officeDocument/2006/relationships/slide" Target="slides/slide106.xml"/><Relationship Id="rId133" Type="http://schemas.openxmlformats.org/officeDocument/2006/relationships/slide" Target="slides/slide127.xml"/><Relationship Id="rId154" Type="http://schemas.openxmlformats.org/officeDocument/2006/relationships/slide" Target="slides/slide148.xml"/><Relationship Id="rId175" Type="http://schemas.openxmlformats.org/officeDocument/2006/relationships/slide" Target="slides/slide169.xml"/><Relationship Id="rId196" Type="http://schemas.openxmlformats.org/officeDocument/2006/relationships/slide" Target="slides/slide190.xml"/><Relationship Id="rId200" Type="http://schemas.openxmlformats.org/officeDocument/2006/relationships/slide" Target="slides/slide194.xml"/><Relationship Id="rId16" Type="http://schemas.openxmlformats.org/officeDocument/2006/relationships/slide" Target="slides/slide10.xml"/><Relationship Id="rId221" Type="http://schemas.openxmlformats.org/officeDocument/2006/relationships/slide" Target="slides/slide215.xml"/><Relationship Id="rId37" Type="http://schemas.openxmlformats.org/officeDocument/2006/relationships/slide" Target="slides/slide31.xml"/><Relationship Id="rId58" Type="http://schemas.openxmlformats.org/officeDocument/2006/relationships/slide" Target="slides/slide52.xml"/><Relationship Id="rId79" Type="http://schemas.openxmlformats.org/officeDocument/2006/relationships/slide" Target="slides/slide73.xml"/><Relationship Id="rId102" Type="http://schemas.openxmlformats.org/officeDocument/2006/relationships/slide" Target="slides/slide96.xml"/><Relationship Id="rId123" Type="http://schemas.openxmlformats.org/officeDocument/2006/relationships/slide" Target="slides/slide117.xml"/><Relationship Id="rId144" Type="http://schemas.openxmlformats.org/officeDocument/2006/relationships/slide" Target="slides/slide138.xml"/><Relationship Id="rId90" Type="http://schemas.openxmlformats.org/officeDocument/2006/relationships/slide" Target="slides/slide84.xml"/><Relationship Id="rId165" Type="http://schemas.openxmlformats.org/officeDocument/2006/relationships/slide" Target="slides/slide159.xml"/><Relationship Id="rId186" Type="http://schemas.openxmlformats.org/officeDocument/2006/relationships/slide" Target="slides/slide180.xml"/><Relationship Id="rId211" Type="http://schemas.openxmlformats.org/officeDocument/2006/relationships/slide" Target="slides/slide205.xml"/><Relationship Id="rId232" Type="http://schemas.openxmlformats.org/officeDocument/2006/relationships/slide" Target="slides/slide226.xml"/><Relationship Id="rId27" Type="http://schemas.openxmlformats.org/officeDocument/2006/relationships/slide" Target="slides/slide21.xml"/><Relationship Id="rId48" Type="http://schemas.openxmlformats.org/officeDocument/2006/relationships/slide" Target="slides/slide42.xml"/><Relationship Id="rId69" Type="http://schemas.openxmlformats.org/officeDocument/2006/relationships/slide" Target="slides/slide63.xml"/><Relationship Id="rId113" Type="http://schemas.openxmlformats.org/officeDocument/2006/relationships/slide" Target="slides/slide107.xml"/><Relationship Id="rId134" Type="http://schemas.openxmlformats.org/officeDocument/2006/relationships/slide" Target="slides/slide128.xml"/><Relationship Id="rId80" Type="http://schemas.openxmlformats.org/officeDocument/2006/relationships/slide" Target="slides/slide74.xml"/><Relationship Id="rId155" Type="http://schemas.openxmlformats.org/officeDocument/2006/relationships/slide" Target="slides/slide149.xml"/><Relationship Id="rId176" Type="http://schemas.openxmlformats.org/officeDocument/2006/relationships/slide" Target="slides/slide170.xml"/><Relationship Id="rId197" Type="http://schemas.openxmlformats.org/officeDocument/2006/relationships/slide" Target="slides/slide191.xml"/><Relationship Id="rId201" Type="http://schemas.openxmlformats.org/officeDocument/2006/relationships/slide" Target="slides/slide195.xml"/><Relationship Id="rId222" Type="http://schemas.openxmlformats.org/officeDocument/2006/relationships/slide" Target="slides/slide216.xml"/><Relationship Id="rId17" Type="http://schemas.openxmlformats.org/officeDocument/2006/relationships/slide" Target="slides/slide11.xml"/><Relationship Id="rId38" Type="http://schemas.openxmlformats.org/officeDocument/2006/relationships/slide" Target="slides/slide32.xml"/><Relationship Id="rId59" Type="http://schemas.openxmlformats.org/officeDocument/2006/relationships/slide" Target="slides/slide53.xml"/><Relationship Id="rId103" Type="http://schemas.openxmlformats.org/officeDocument/2006/relationships/slide" Target="slides/slide97.xml"/><Relationship Id="rId124" Type="http://schemas.openxmlformats.org/officeDocument/2006/relationships/slide" Target="slides/slide118.xml"/><Relationship Id="rId70" Type="http://schemas.openxmlformats.org/officeDocument/2006/relationships/slide" Target="slides/slide64.xml"/><Relationship Id="rId91" Type="http://schemas.openxmlformats.org/officeDocument/2006/relationships/slide" Target="slides/slide85.xml"/><Relationship Id="rId145" Type="http://schemas.openxmlformats.org/officeDocument/2006/relationships/slide" Target="slides/slide139.xml"/><Relationship Id="rId166" Type="http://schemas.openxmlformats.org/officeDocument/2006/relationships/slide" Target="slides/slide160.xml"/><Relationship Id="rId187" Type="http://schemas.openxmlformats.org/officeDocument/2006/relationships/slide" Target="slides/slide181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06.xml"/><Relationship Id="rId233" Type="http://schemas.openxmlformats.org/officeDocument/2006/relationships/slide" Target="slides/slide227.xml"/><Relationship Id="rId28" Type="http://schemas.openxmlformats.org/officeDocument/2006/relationships/slide" Target="slides/slide22.xml"/><Relationship Id="rId49" Type="http://schemas.openxmlformats.org/officeDocument/2006/relationships/slide" Target="slides/slide43.xml"/><Relationship Id="rId114" Type="http://schemas.openxmlformats.org/officeDocument/2006/relationships/slide" Target="slides/slide108.xml"/><Relationship Id="rId60" Type="http://schemas.openxmlformats.org/officeDocument/2006/relationships/slide" Target="slides/slide54.xml"/><Relationship Id="rId81" Type="http://schemas.openxmlformats.org/officeDocument/2006/relationships/slide" Target="slides/slide75.xml"/><Relationship Id="rId135" Type="http://schemas.openxmlformats.org/officeDocument/2006/relationships/slide" Target="slides/slide129.xml"/><Relationship Id="rId156" Type="http://schemas.openxmlformats.org/officeDocument/2006/relationships/slide" Target="slides/slide150.xml"/><Relationship Id="rId177" Type="http://schemas.openxmlformats.org/officeDocument/2006/relationships/slide" Target="slides/slide171.xml"/><Relationship Id="rId198" Type="http://schemas.openxmlformats.org/officeDocument/2006/relationships/slide" Target="slides/slide192.xml"/><Relationship Id="rId202" Type="http://schemas.openxmlformats.org/officeDocument/2006/relationships/slide" Target="slides/slide196.xml"/><Relationship Id="rId223" Type="http://schemas.openxmlformats.org/officeDocument/2006/relationships/slide" Target="slides/slide21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50" Type="http://schemas.openxmlformats.org/officeDocument/2006/relationships/slide" Target="slides/slide44.xml"/><Relationship Id="rId104" Type="http://schemas.openxmlformats.org/officeDocument/2006/relationships/slide" Target="slides/slide98.xml"/><Relationship Id="rId125" Type="http://schemas.openxmlformats.org/officeDocument/2006/relationships/slide" Target="slides/slide119.xml"/><Relationship Id="rId146" Type="http://schemas.openxmlformats.org/officeDocument/2006/relationships/slide" Target="slides/slide140.xml"/><Relationship Id="rId167" Type="http://schemas.openxmlformats.org/officeDocument/2006/relationships/slide" Target="slides/slide161.xml"/><Relationship Id="rId188" Type="http://schemas.openxmlformats.org/officeDocument/2006/relationships/slide" Target="slides/slide182.xml"/><Relationship Id="rId71" Type="http://schemas.openxmlformats.org/officeDocument/2006/relationships/slide" Target="slides/slide65.xml"/><Relationship Id="rId92" Type="http://schemas.openxmlformats.org/officeDocument/2006/relationships/slide" Target="slides/slide86.xml"/><Relationship Id="rId213" Type="http://schemas.openxmlformats.org/officeDocument/2006/relationships/slide" Target="slides/slide207.xml"/><Relationship Id="rId234" Type="http://schemas.openxmlformats.org/officeDocument/2006/relationships/slide" Target="slides/slide22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40" Type="http://schemas.openxmlformats.org/officeDocument/2006/relationships/slide" Target="slides/slide34.xml"/><Relationship Id="rId115" Type="http://schemas.openxmlformats.org/officeDocument/2006/relationships/slide" Target="slides/slide109.xml"/><Relationship Id="rId136" Type="http://schemas.openxmlformats.org/officeDocument/2006/relationships/slide" Target="slides/slide130.xml"/><Relationship Id="rId157" Type="http://schemas.openxmlformats.org/officeDocument/2006/relationships/slide" Target="slides/slide151.xml"/><Relationship Id="rId178" Type="http://schemas.openxmlformats.org/officeDocument/2006/relationships/slide" Target="slides/slide172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199" Type="http://schemas.openxmlformats.org/officeDocument/2006/relationships/slide" Target="slides/slide193.xml"/><Relationship Id="rId203" Type="http://schemas.openxmlformats.org/officeDocument/2006/relationships/slide" Target="slides/slide197.xml"/><Relationship Id="rId19" Type="http://schemas.openxmlformats.org/officeDocument/2006/relationships/slide" Target="slides/slide13.xml"/><Relationship Id="rId224" Type="http://schemas.openxmlformats.org/officeDocument/2006/relationships/slide" Target="slides/slide218.xml"/><Relationship Id="rId30" Type="http://schemas.openxmlformats.org/officeDocument/2006/relationships/slide" Target="slides/slide24.xml"/><Relationship Id="rId105" Type="http://schemas.openxmlformats.org/officeDocument/2006/relationships/slide" Target="slides/slide99.xml"/><Relationship Id="rId126" Type="http://schemas.openxmlformats.org/officeDocument/2006/relationships/slide" Target="slides/slide120.xml"/><Relationship Id="rId147" Type="http://schemas.openxmlformats.org/officeDocument/2006/relationships/slide" Target="slides/slide141.xml"/><Relationship Id="rId168" Type="http://schemas.openxmlformats.org/officeDocument/2006/relationships/slide" Target="slides/slide16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93" Type="http://schemas.openxmlformats.org/officeDocument/2006/relationships/slide" Target="slides/slide87.xml"/><Relationship Id="rId189" Type="http://schemas.openxmlformats.org/officeDocument/2006/relationships/slide" Target="slides/slide183.xml"/><Relationship Id="rId3" Type="http://schemas.openxmlformats.org/officeDocument/2006/relationships/slideMaster" Target="slideMasters/slideMaster3.xml"/><Relationship Id="rId214" Type="http://schemas.openxmlformats.org/officeDocument/2006/relationships/slide" Target="slides/slide208.xml"/><Relationship Id="rId235" Type="http://schemas.openxmlformats.org/officeDocument/2006/relationships/notesMaster" Target="notesMasters/notesMaster1.xml"/><Relationship Id="rId116" Type="http://schemas.openxmlformats.org/officeDocument/2006/relationships/slide" Target="slides/slide110.xml"/><Relationship Id="rId137" Type="http://schemas.openxmlformats.org/officeDocument/2006/relationships/slide" Target="slides/slide131.xml"/><Relationship Id="rId158" Type="http://schemas.openxmlformats.org/officeDocument/2006/relationships/slide" Target="slides/slide152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62" Type="http://schemas.openxmlformats.org/officeDocument/2006/relationships/slide" Target="slides/slide56.xml"/><Relationship Id="rId83" Type="http://schemas.openxmlformats.org/officeDocument/2006/relationships/slide" Target="slides/slide77.xml"/><Relationship Id="rId179" Type="http://schemas.openxmlformats.org/officeDocument/2006/relationships/slide" Target="slides/slide17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:a16="http://schemas.microsoft.com/office/drawing/2014/main" id="{CF6E208D-158E-468E-9C24-D662B92BEB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F475ED88-349A-4682-B8CD-A573756E2FD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7A573D-56A2-4FA9-8037-418CB95CA259}" type="datetimeFigureOut">
              <a:rPr lang="hu-HU" smtClean="0"/>
              <a:t>2023. 05. 25.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FD3AA1DA-CBB1-4B16-941B-0DE59B3F95A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4428A9F0-43C4-4CAF-97D4-EE8ECB529B9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FAA2A3-65F5-4D35-8232-6947BAD325D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05918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649B13-56BB-2B46-B8BB-04CAC3B295EA}" type="datetimeFigureOut">
              <a:rPr lang="hu-HU" smtClean="0"/>
              <a:t>2023. 05. 25.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8C8CC-496F-EF43-AB3E-71738872D0E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9772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Relationship Id="rId4" Type="http://schemas.openxmlformats.org/officeDocument/2006/relationships/hyperlink" Target="mailto:xy.z@uni-corvinus.hu" TargetMode="Externa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6.svg"/><Relationship Id="rId7" Type="http://schemas.openxmlformats.org/officeDocument/2006/relationships/image" Target="../media/image12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1.png"/><Relationship Id="rId11" Type="http://schemas.openxmlformats.org/officeDocument/2006/relationships/image" Target="../media/image8.svg"/><Relationship Id="rId5" Type="http://schemas.openxmlformats.org/officeDocument/2006/relationships/image" Target="../media/image10.svg"/><Relationship Id="rId10" Type="http://schemas.openxmlformats.org/officeDocument/2006/relationships/image" Target="../media/image7.png"/><Relationship Id="rId4" Type="http://schemas.openxmlformats.org/officeDocument/2006/relationships/image" Target="../media/image9.png"/><Relationship Id="rId9" Type="http://schemas.openxmlformats.org/officeDocument/2006/relationships/image" Target="../media/image6.sv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émaelválasztó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5521EF57-C42D-4AD7-96B5-BBCD9FF225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8900000">
            <a:off x="8612223" y="3585940"/>
            <a:ext cx="2544996" cy="2544996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EAA0E2B3-C33F-44BF-BD24-838C7225A4C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1814" y="1709738"/>
            <a:ext cx="11096623" cy="76198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ct val="100000"/>
              </a:lnSpc>
              <a:defRPr sz="6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</a:lstStyle>
          <a:p>
            <a:r>
              <a:rPr lang="hu-HU" dirty="0"/>
              <a:t>Georgia 66 </a:t>
            </a:r>
            <a:r>
              <a:rPr lang="hu-HU" dirty="0" err="1"/>
              <a:t>pt</a:t>
            </a:r>
            <a:endParaRPr lang="hu-HU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12A0EB8-6C6A-462B-B007-E47F92C7118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7113" y="2724805"/>
            <a:ext cx="7431088" cy="70419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 err="1"/>
              <a:t>Arial</a:t>
            </a:r>
            <a:r>
              <a:rPr lang="hu-HU" dirty="0"/>
              <a:t> 41 </a:t>
            </a:r>
            <a:r>
              <a:rPr lang="hu-HU" dirty="0" err="1"/>
              <a:t>pt</a:t>
            </a:r>
            <a:endParaRPr lang="hu-HU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07BBF8D-59B5-4E98-9412-4127A4631E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80475" y="553688"/>
            <a:ext cx="2743200" cy="18410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58AEDF-9C35-41D5-9CD8-9EE57868A9A6}" type="datetime1">
              <a:rPr lang="hu-HU" smtClean="0"/>
              <a:t>2023. 05. 25.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39894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asáb sorszámoz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FDF7B45-FD6C-4F89-833D-97E6BFA2FDE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9788" y="1685928"/>
            <a:ext cx="3370263" cy="697690"/>
          </a:xfrm>
          <a:prstGeom prst="rect">
            <a:avLst/>
          </a:prstGeom>
        </p:spPr>
        <p:txBody>
          <a:bodyPr lIns="0" tIns="0" rIns="0" bIns="0" anchor="b" anchorCtr="0"/>
          <a:lstStyle>
            <a:lvl1pPr indent="0" algn="l">
              <a:lnSpc>
                <a:spcPct val="100000"/>
              </a:lnSpc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</a:lstStyle>
          <a:p>
            <a:r>
              <a:rPr lang="hu-HU" dirty="0"/>
              <a:t>Sorszám.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BF6DA57-7950-4A56-A6BF-61257C57BE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7112" y="2498346"/>
            <a:ext cx="3182939" cy="427404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Alcímsor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F3705370-5C6F-47CD-9ECF-A2639812141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42988" y="3429000"/>
            <a:ext cx="3167062" cy="2844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dirty="0"/>
              <a:t>Szöveg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A2D2297-A5F6-44D7-8815-20565F1DB498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4751388" y="3429000"/>
            <a:ext cx="3167062" cy="2844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dirty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dirty="0"/>
              <a:t>Szöveg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804C9DB-6D5B-4565-9317-BD816C053197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8461375" y="3429000"/>
            <a:ext cx="3162300" cy="2844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dirty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dirty="0"/>
              <a:t>Szöveg</a:t>
            </a:r>
            <a:endParaRPr lang="en-US" dirty="0"/>
          </a:p>
        </p:txBody>
      </p:sp>
      <p:sp>
        <p:nvSpPr>
          <p:cNvPr id="15" name="Footer Placeholder 7">
            <a:extLst>
              <a:ext uri="{FF2B5EF4-FFF2-40B4-BE49-F238E27FC236}">
                <a16:creationId xmlns:a16="http://schemas.microsoft.com/office/drawing/2014/main" id="{FDDD5CBB-919E-4178-8EC9-0F87492D1E5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361112" y="802093"/>
            <a:ext cx="5262562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lang="hu-HU" sz="1200" dirty="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u-HU" sz="100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83C3C09F-494C-4C4A-87C7-06D59574ABA3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548187" y="1685928"/>
            <a:ext cx="3370263" cy="69731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buNone/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Sorszám.</a:t>
            </a:r>
            <a:endParaRPr lang="en-US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15F7311C-818D-429E-9FE8-E815ACC8011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258174" y="1685928"/>
            <a:ext cx="3370263" cy="69769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buNone/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Sorszám.</a:t>
            </a:r>
            <a:endParaRPr lang="en-US" dirty="0"/>
          </a:p>
        </p:txBody>
      </p:sp>
      <p:sp>
        <p:nvSpPr>
          <p:cNvPr id="7" name="Szöveg helye 6">
            <a:extLst>
              <a:ext uri="{FF2B5EF4-FFF2-40B4-BE49-F238E27FC236}">
                <a16:creationId xmlns:a16="http://schemas.microsoft.com/office/drawing/2014/main" id="{464ABEAD-6F60-4C32-81D7-5DC68F532B1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35511" y="2498346"/>
            <a:ext cx="3182939" cy="427404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>
                <a:latin typeface="Arial "/>
              </a:defRPr>
            </a:lvl1pPr>
          </a:lstStyle>
          <a:p>
            <a:r>
              <a:rPr lang="hu-HU" dirty="0"/>
              <a:t>Alcímsor</a:t>
            </a:r>
          </a:p>
        </p:txBody>
      </p:sp>
      <p:sp>
        <p:nvSpPr>
          <p:cNvPr id="24" name="Szöveg helye 6">
            <a:extLst>
              <a:ext uri="{FF2B5EF4-FFF2-40B4-BE49-F238E27FC236}">
                <a16:creationId xmlns:a16="http://schemas.microsoft.com/office/drawing/2014/main" id="{5EA4D16E-EA05-4897-8C66-E432AA9028B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40736" y="2498346"/>
            <a:ext cx="3182939" cy="427404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>
                <a:latin typeface="Arial "/>
              </a:defRPr>
            </a:lvl1pPr>
          </a:lstStyle>
          <a:p>
            <a:r>
              <a:rPr lang="hu-HU" dirty="0"/>
              <a:t>Alcímsor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95FB6020-9D77-4851-AD88-C654B6FFD8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80475" y="553688"/>
            <a:ext cx="2743200" cy="18410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5E18D7E-91A0-424C-94A0-F638A73D6286}" type="datetime1">
              <a:rPr lang="hu-HU" smtClean="0"/>
              <a:t>2023. 05. 25.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04418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9 sorszámoz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7">
            <a:extLst>
              <a:ext uri="{FF2B5EF4-FFF2-40B4-BE49-F238E27FC236}">
                <a16:creationId xmlns:a16="http://schemas.microsoft.com/office/drawing/2014/main" id="{FDDD5CBB-919E-4178-8EC9-0F87492D1E5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361112" y="802093"/>
            <a:ext cx="5262562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lang="hu-HU" sz="1200" dirty="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u-HU" sz="100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83C3C09F-494C-4C4A-87C7-06D59574ABA3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548187" y="1924628"/>
            <a:ext cx="3370263" cy="45861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buNone/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2.</a:t>
            </a:r>
            <a:endParaRPr lang="en-US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15F7311C-818D-429E-9FE8-E815ACC8011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258174" y="1924758"/>
            <a:ext cx="3370263" cy="45886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buNone/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3.</a:t>
            </a:r>
            <a:endParaRPr 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95FB6020-9D77-4851-AD88-C654B6FFD8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80475" y="553688"/>
            <a:ext cx="2743200" cy="18410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475CCBE-FE12-4C98-AE63-2CEE18A53FBE}" type="datetime1">
              <a:rPr lang="hu-HU" smtClean="0"/>
              <a:t>2023. 05. 25.</a:t>
            </a:fld>
            <a:endParaRPr lang="hu-HU" dirty="0"/>
          </a:p>
        </p:txBody>
      </p:sp>
      <p:sp>
        <p:nvSpPr>
          <p:cNvPr id="8" name="Szöveg helye 7">
            <a:extLst>
              <a:ext uri="{FF2B5EF4-FFF2-40B4-BE49-F238E27FC236}">
                <a16:creationId xmlns:a16="http://schemas.microsoft.com/office/drawing/2014/main" id="{C3D426C7-51E6-498F-9AA3-565CAD33706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35511" y="2559819"/>
            <a:ext cx="3182939" cy="8691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/>
              <a:t>Alcímsor</a:t>
            </a:r>
          </a:p>
        </p:txBody>
      </p:sp>
      <p:sp>
        <p:nvSpPr>
          <p:cNvPr id="20" name="Szöveg helye 7">
            <a:extLst>
              <a:ext uri="{FF2B5EF4-FFF2-40B4-BE49-F238E27FC236}">
                <a16:creationId xmlns:a16="http://schemas.microsoft.com/office/drawing/2014/main" id="{D10499E3-B38D-4B7E-A710-D3D3EF8642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40735" y="2559819"/>
            <a:ext cx="3182939" cy="8691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/>
              <a:t>Alcímsor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D7A76968-F434-47A8-8BB4-B0BB3F8973EE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548187" y="3405190"/>
            <a:ext cx="3370263" cy="45861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buNone/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5.</a:t>
            </a:r>
            <a:endParaRPr lang="en-US" dirty="0"/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1635D96A-64C0-4E8D-9137-7FF86566B7B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58174" y="3405320"/>
            <a:ext cx="3370263" cy="45886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buNone/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6.</a:t>
            </a:r>
            <a:endParaRPr lang="en-US" dirty="0"/>
          </a:p>
        </p:txBody>
      </p:sp>
      <p:sp>
        <p:nvSpPr>
          <p:cNvPr id="48" name="Szöveg helye 7">
            <a:extLst>
              <a:ext uri="{FF2B5EF4-FFF2-40B4-BE49-F238E27FC236}">
                <a16:creationId xmlns:a16="http://schemas.microsoft.com/office/drawing/2014/main" id="{64F77A26-4ED9-4455-B129-C8D7B145A37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35511" y="4040381"/>
            <a:ext cx="3182939" cy="8691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/>
              <a:t>Alcímsor</a:t>
            </a:r>
          </a:p>
        </p:txBody>
      </p:sp>
      <p:sp>
        <p:nvSpPr>
          <p:cNvPr id="49" name="Szöveg helye 7">
            <a:extLst>
              <a:ext uri="{FF2B5EF4-FFF2-40B4-BE49-F238E27FC236}">
                <a16:creationId xmlns:a16="http://schemas.microsoft.com/office/drawing/2014/main" id="{AA6FEF02-C14A-42B2-A7F7-7E2EF53664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40735" y="4040381"/>
            <a:ext cx="3182939" cy="8691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/>
              <a:t>Alcímsor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24A7CA19-808C-4698-9E2B-CC4AA37D1E2C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839788" y="1924628"/>
            <a:ext cx="3370263" cy="45861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buNone/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1.</a:t>
            </a:r>
            <a:endParaRPr lang="en-US" dirty="0"/>
          </a:p>
        </p:txBody>
      </p:sp>
      <p:sp>
        <p:nvSpPr>
          <p:cNvPr id="53" name="Szöveg helye 7">
            <a:extLst>
              <a:ext uri="{FF2B5EF4-FFF2-40B4-BE49-F238E27FC236}">
                <a16:creationId xmlns:a16="http://schemas.microsoft.com/office/drawing/2014/main" id="{A515265E-C569-4028-B881-B903372F35E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27112" y="2559819"/>
            <a:ext cx="3182939" cy="8691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/>
              <a:t>Alcímsor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40C80332-AF2D-4C3C-BC8B-023D61E37BC9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39788" y="3410658"/>
            <a:ext cx="3370263" cy="45861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buNone/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4.</a:t>
            </a:r>
            <a:endParaRPr lang="en-US" dirty="0"/>
          </a:p>
        </p:txBody>
      </p:sp>
      <p:sp>
        <p:nvSpPr>
          <p:cNvPr id="55" name="Szöveg helye 7">
            <a:extLst>
              <a:ext uri="{FF2B5EF4-FFF2-40B4-BE49-F238E27FC236}">
                <a16:creationId xmlns:a16="http://schemas.microsoft.com/office/drawing/2014/main" id="{67A16235-2C88-4A3C-A4C4-9704FE1739C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27112" y="4045849"/>
            <a:ext cx="3182939" cy="8691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/>
              <a:t>Alcímsor</a:t>
            </a: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95ADD3A0-CF71-4C37-A730-D3DCE9DD9D3C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4548187" y="4896558"/>
            <a:ext cx="3370263" cy="45861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buNone/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8.</a:t>
            </a:r>
            <a:endParaRPr lang="en-US" dirty="0"/>
          </a:p>
        </p:txBody>
      </p:sp>
      <p:sp>
        <p:nvSpPr>
          <p:cNvPr id="57" name="Text Placeholder 4">
            <a:extLst>
              <a:ext uri="{FF2B5EF4-FFF2-40B4-BE49-F238E27FC236}">
                <a16:creationId xmlns:a16="http://schemas.microsoft.com/office/drawing/2014/main" id="{2102ECB2-0CE8-475E-AB24-6EF66AA5766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58174" y="4896688"/>
            <a:ext cx="3370263" cy="45886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buNone/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9.</a:t>
            </a:r>
            <a:endParaRPr lang="en-US" dirty="0"/>
          </a:p>
        </p:txBody>
      </p:sp>
      <p:sp>
        <p:nvSpPr>
          <p:cNvPr id="58" name="Szöveg helye 7">
            <a:extLst>
              <a:ext uri="{FF2B5EF4-FFF2-40B4-BE49-F238E27FC236}">
                <a16:creationId xmlns:a16="http://schemas.microsoft.com/office/drawing/2014/main" id="{50E77551-B0EB-4BC4-B794-3BAC2CFC6BE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5511" y="5531749"/>
            <a:ext cx="3182939" cy="8691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/>
              <a:t>Alcímsor</a:t>
            </a:r>
          </a:p>
        </p:txBody>
      </p:sp>
      <p:sp>
        <p:nvSpPr>
          <p:cNvPr id="59" name="Szöveg helye 7">
            <a:extLst>
              <a:ext uri="{FF2B5EF4-FFF2-40B4-BE49-F238E27FC236}">
                <a16:creationId xmlns:a16="http://schemas.microsoft.com/office/drawing/2014/main" id="{4ED558E9-7431-413D-8B88-E274D0FB19F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40735" y="5531749"/>
            <a:ext cx="3182939" cy="8691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/>
              <a:t>Alcímsor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F6774B50-35EA-4A39-A25B-D785EABAD0FF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839788" y="4902026"/>
            <a:ext cx="3370263" cy="45861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buNone/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7.</a:t>
            </a:r>
            <a:endParaRPr lang="en-US" dirty="0"/>
          </a:p>
        </p:txBody>
      </p:sp>
      <p:sp>
        <p:nvSpPr>
          <p:cNvPr id="61" name="Szöveg helye 7">
            <a:extLst>
              <a:ext uri="{FF2B5EF4-FFF2-40B4-BE49-F238E27FC236}">
                <a16:creationId xmlns:a16="http://schemas.microsoft.com/office/drawing/2014/main" id="{08E55F04-8235-4020-86FF-65B4ED76722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27112" y="5537217"/>
            <a:ext cx="3182939" cy="8691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/>
              <a:t>Alcímsor</a:t>
            </a:r>
          </a:p>
        </p:txBody>
      </p:sp>
    </p:spTree>
    <p:extLst>
      <p:ext uri="{BB962C8B-B14F-4D97-AF65-F5344CB8AC3E}">
        <p14:creationId xmlns:p14="http://schemas.microsoft.com/office/powerpoint/2010/main" val="2680233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12 sorszámoz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7">
            <a:extLst>
              <a:ext uri="{FF2B5EF4-FFF2-40B4-BE49-F238E27FC236}">
                <a16:creationId xmlns:a16="http://schemas.microsoft.com/office/drawing/2014/main" id="{FDDD5CBB-919E-4178-8EC9-0F87492D1E5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361112" y="802093"/>
            <a:ext cx="5262562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lang="hu-HU" sz="1200" dirty="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u-HU" sz="100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95FB6020-9D77-4851-AD88-C654B6FFD8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80475" y="553688"/>
            <a:ext cx="2743200" cy="18410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2DA23F-6F63-4B97-AF63-BE9263C70B44}" type="datetime1">
              <a:rPr lang="hu-HU" smtClean="0"/>
              <a:t>2023. 05. 25.</a:t>
            </a:fld>
            <a:endParaRPr lang="hu-HU" dirty="0"/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24A7CA19-808C-4698-9E2B-CC4AA37D1E2C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839789" y="1924628"/>
            <a:ext cx="2699934" cy="45861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buNone/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1.</a:t>
            </a:r>
            <a:endParaRPr lang="en-US" dirty="0"/>
          </a:p>
        </p:txBody>
      </p:sp>
      <p:sp>
        <p:nvSpPr>
          <p:cNvPr id="53" name="Szöveg helye 7">
            <a:extLst>
              <a:ext uri="{FF2B5EF4-FFF2-40B4-BE49-F238E27FC236}">
                <a16:creationId xmlns:a16="http://schemas.microsoft.com/office/drawing/2014/main" id="{A515265E-C569-4028-B881-B903372F35E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27112" y="2559819"/>
            <a:ext cx="2512611" cy="8691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/>
              <a:t>Alcímsor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40C80332-AF2D-4C3C-BC8B-023D61E37BC9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39788" y="3410658"/>
            <a:ext cx="2699935" cy="45861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buNone/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5</a:t>
            </a:r>
            <a:r>
              <a:rPr lang="hu-HU" dirty="0"/>
              <a:t>.</a:t>
            </a:r>
            <a:endParaRPr lang="en-US" dirty="0"/>
          </a:p>
        </p:txBody>
      </p:sp>
      <p:sp>
        <p:nvSpPr>
          <p:cNvPr id="55" name="Szöveg helye 7">
            <a:extLst>
              <a:ext uri="{FF2B5EF4-FFF2-40B4-BE49-F238E27FC236}">
                <a16:creationId xmlns:a16="http://schemas.microsoft.com/office/drawing/2014/main" id="{67A16235-2C88-4A3C-A4C4-9704FE1739C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27112" y="4045849"/>
            <a:ext cx="2512611" cy="8691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/>
              <a:t>Alcímsor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F6774B50-35EA-4A39-A25B-D785EABAD0FF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839788" y="4902026"/>
            <a:ext cx="2699935" cy="45861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buNone/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9</a:t>
            </a:r>
            <a:r>
              <a:rPr lang="hu-HU" dirty="0"/>
              <a:t>.</a:t>
            </a:r>
            <a:endParaRPr lang="en-US" dirty="0"/>
          </a:p>
        </p:txBody>
      </p:sp>
      <p:sp>
        <p:nvSpPr>
          <p:cNvPr id="61" name="Szöveg helye 7">
            <a:extLst>
              <a:ext uri="{FF2B5EF4-FFF2-40B4-BE49-F238E27FC236}">
                <a16:creationId xmlns:a16="http://schemas.microsoft.com/office/drawing/2014/main" id="{08E55F04-8235-4020-86FF-65B4ED76722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27113" y="5537217"/>
            <a:ext cx="2511830" cy="8691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/>
              <a:t>Alcímsor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F10E4259-543E-4A93-937C-8F3BE929663C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3538942" y="1924628"/>
            <a:ext cx="2699934" cy="45861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buNone/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2</a:t>
            </a:r>
            <a:r>
              <a:rPr lang="hu-HU" dirty="0"/>
              <a:t>.</a:t>
            </a:r>
            <a:endParaRPr lang="en-US" dirty="0"/>
          </a:p>
        </p:txBody>
      </p:sp>
      <p:sp>
        <p:nvSpPr>
          <p:cNvPr id="34" name="Szöveg helye 7">
            <a:extLst>
              <a:ext uri="{FF2B5EF4-FFF2-40B4-BE49-F238E27FC236}">
                <a16:creationId xmlns:a16="http://schemas.microsoft.com/office/drawing/2014/main" id="{6FB36674-3D7B-42C5-AF5A-9314E988F17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726265" y="2559819"/>
            <a:ext cx="2512611" cy="8691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/>
              <a:t>Alcímsor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8FCE212E-F20F-4499-89D7-86D4C4E7D1E9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538941" y="3410658"/>
            <a:ext cx="2699935" cy="45861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buNone/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6</a:t>
            </a:r>
            <a:r>
              <a:rPr lang="hu-HU" dirty="0"/>
              <a:t>.</a:t>
            </a:r>
            <a:endParaRPr lang="en-US" dirty="0"/>
          </a:p>
        </p:txBody>
      </p:sp>
      <p:sp>
        <p:nvSpPr>
          <p:cNvPr id="36" name="Szöveg helye 7">
            <a:extLst>
              <a:ext uri="{FF2B5EF4-FFF2-40B4-BE49-F238E27FC236}">
                <a16:creationId xmlns:a16="http://schemas.microsoft.com/office/drawing/2014/main" id="{FEDC2FF6-2588-4BAF-AE2B-2070717E384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726265" y="4045849"/>
            <a:ext cx="2512611" cy="8691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/>
              <a:t>Alcímsor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83D50EC9-20EB-45A9-98E9-A3F14EF7030B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3538941" y="4902026"/>
            <a:ext cx="2699935" cy="45861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buNone/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10</a:t>
            </a:r>
            <a:r>
              <a:rPr lang="hu-HU" dirty="0"/>
              <a:t>.</a:t>
            </a:r>
            <a:endParaRPr lang="en-US" dirty="0"/>
          </a:p>
        </p:txBody>
      </p:sp>
      <p:sp>
        <p:nvSpPr>
          <p:cNvPr id="38" name="Szöveg helye 7">
            <a:extLst>
              <a:ext uri="{FF2B5EF4-FFF2-40B4-BE49-F238E27FC236}">
                <a16:creationId xmlns:a16="http://schemas.microsoft.com/office/drawing/2014/main" id="{A8D26A1E-F5BB-4E3F-828B-E1578DDE873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726266" y="5537217"/>
            <a:ext cx="2511830" cy="8691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/>
              <a:t>Alcímsor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502A1312-6C1A-4CE9-A2E9-A98AF4DDABF9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6238877" y="1924628"/>
            <a:ext cx="2699934" cy="45861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buNone/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3</a:t>
            </a:r>
            <a:r>
              <a:rPr lang="hu-HU" dirty="0"/>
              <a:t>.</a:t>
            </a:r>
            <a:endParaRPr lang="en-US" dirty="0"/>
          </a:p>
        </p:txBody>
      </p:sp>
      <p:sp>
        <p:nvSpPr>
          <p:cNvPr id="40" name="Szöveg helye 7">
            <a:extLst>
              <a:ext uri="{FF2B5EF4-FFF2-40B4-BE49-F238E27FC236}">
                <a16:creationId xmlns:a16="http://schemas.microsoft.com/office/drawing/2014/main" id="{9E0A49DA-46ED-44E8-B956-91F1CDA145B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426200" y="2559819"/>
            <a:ext cx="2512611" cy="8691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/>
              <a:t>Alcímsor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5E2CE87C-8CDA-4590-A371-B750E8A87548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6238876" y="3410658"/>
            <a:ext cx="2699935" cy="45861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buNone/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7</a:t>
            </a:r>
            <a:r>
              <a:rPr lang="hu-HU" dirty="0"/>
              <a:t>.</a:t>
            </a:r>
            <a:endParaRPr lang="en-US" dirty="0"/>
          </a:p>
        </p:txBody>
      </p:sp>
      <p:sp>
        <p:nvSpPr>
          <p:cNvPr id="42" name="Szöveg helye 7">
            <a:extLst>
              <a:ext uri="{FF2B5EF4-FFF2-40B4-BE49-F238E27FC236}">
                <a16:creationId xmlns:a16="http://schemas.microsoft.com/office/drawing/2014/main" id="{EF6839CE-4F4B-4E11-8626-B03D0743E4F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426200" y="4045849"/>
            <a:ext cx="2512611" cy="8691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/>
              <a:t>Alcímsor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DA1FABDD-5F73-475C-9EA1-48839B2B6EBE}"/>
              </a:ext>
            </a:extLst>
          </p:cNvPr>
          <p:cNvSpPr>
            <a:spLocks noGrp="1"/>
          </p:cNvSpPr>
          <p:nvPr>
            <p:ph type="body" idx="42" hasCustomPrompt="1"/>
          </p:nvPr>
        </p:nvSpPr>
        <p:spPr>
          <a:xfrm>
            <a:off x="6238876" y="4902026"/>
            <a:ext cx="2699935" cy="45861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buNone/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11</a:t>
            </a:r>
            <a:r>
              <a:rPr lang="hu-HU" dirty="0"/>
              <a:t>.</a:t>
            </a:r>
            <a:endParaRPr lang="en-US" dirty="0"/>
          </a:p>
        </p:txBody>
      </p:sp>
      <p:sp>
        <p:nvSpPr>
          <p:cNvPr id="44" name="Szöveg helye 7">
            <a:extLst>
              <a:ext uri="{FF2B5EF4-FFF2-40B4-BE49-F238E27FC236}">
                <a16:creationId xmlns:a16="http://schemas.microsoft.com/office/drawing/2014/main" id="{228766A5-45FE-4958-92EB-13C4A3226D7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426201" y="5537217"/>
            <a:ext cx="2511830" cy="8691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/>
              <a:t>Alcímsor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4ED8F4B0-953B-4461-A021-83A737793170}"/>
              </a:ext>
            </a:extLst>
          </p:cNvPr>
          <p:cNvSpPr>
            <a:spLocks noGrp="1"/>
          </p:cNvSpPr>
          <p:nvPr>
            <p:ph type="body" idx="44" hasCustomPrompt="1"/>
          </p:nvPr>
        </p:nvSpPr>
        <p:spPr>
          <a:xfrm>
            <a:off x="8938812" y="1924628"/>
            <a:ext cx="2699934" cy="45861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buNone/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4</a:t>
            </a:r>
            <a:r>
              <a:rPr lang="hu-HU" dirty="0"/>
              <a:t>.</a:t>
            </a:r>
            <a:endParaRPr lang="en-US" dirty="0"/>
          </a:p>
        </p:txBody>
      </p:sp>
      <p:sp>
        <p:nvSpPr>
          <p:cNvPr id="50" name="Szöveg helye 7">
            <a:extLst>
              <a:ext uri="{FF2B5EF4-FFF2-40B4-BE49-F238E27FC236}">
                <a16:creationId xmlns:a16="http://schemas.microsoft.com/office/drawing/2014/main" id="{E719BC40-A81D-4DAA-8BDD-905B247031F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126135" y="2559819"/>
            <a:ext cx="2512611" cy="8691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/>
              <a:t>Alcímsor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B0C540B8-AB66-459A-9FED-56B6427B3857}"/>
              </a:ext>
            </a:extLst>
          </p:cNvPr>
          <p:cNvSpPr>
            <a:spLocks noGrp="1"/>
          </p:cNvSpPr>
          <p:nvPr>
            <p:ph type="body" idx="46" hasCustomPrompt="1"/>
          </p:nvPr>
        </p:nvSpPr>
        <p:spPr>
          <a:xfrm>
            <a:off x="8938811" y="3410658"/>
            <a:ext cx="2699935" cy="45861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buNone/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8</a:t>
            </a:r>
            <a:r>
              <a:rPr lang="hu-HU" dirty="0"/>
              <a:t>.</a:t>
            </a:r>
            <a:endParaRPr lang="en-US" dirty="0"/>
          </a:p>
        </p:txBody>
      </p:sp>
      <p:sp>
        <p:nvSpPr>
          <p:cNvPr id="62" name="Szöveg helye 7">
            <a:extLst>
              <a:ext uri="{FF2B5EF4-FFF2-40B4-BE49-F238E27FC236}">
                <a16:creationId xmlns:a16="http://schemas.microsoft.com/office/drawing/2014/main" id="{CCA87FC6-0856-40E8-973F-0EDD740C633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126135" y="4045849"/>
            <a:ext cx="2512611" cy="8691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/>
              <a:t>Alcímsor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BFB456CF-7DB8-423B-978A-5CB78B60EFF0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8938811" y="4902026"/>
            <a:ext cx="2699935" cy="45861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buNone/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12</a:t>
            </a:r>
            <a:r>
              <a:rPr lang="hu-HU" dirty="0"/>
              <a:t>.</a:t>
            </a:r>
            <a:endParaRPr lang="en-US" dirty="0"/>
          </a:p>
        </p:txBody>
      </p:sp>
      <p:sp>
        <p:nvSpPr>
          <p:cNvPr id="64" name="Szöveg helye 7">
            <a:extLst>
              <a:ext uri="{FF2B5EF4-FFF2-40B4-BE49-F238E27FC236}">
                <a16:creationId xmlns:a16="http://schemas.microsoft.com/office/drawing/2014/main" id="{353B2232-3170-4619-9C6C-AC027D49BD19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9126136" y="5537217"/>
            <a:ext cx="2511830" cy="8691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/>
              <a:t>Alcímsor</a:t>
            </a:r>
          </a:p>
        </p:txBody>
      </p:sp>
    </p:spTree>
    <p:extLst>
      <p:ext uri="{BB962C8B-B14F-4D97-AF65-F5344CB8AC3E}">
        <p14:creationId xmlns:p14="http://schemas.microsoft.com/office/powerpoint/2010/main" val="1514339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kvő ké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E3D5CE5-894B-D641-97F3-B5228CC2AA1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7112" y="2498346"/>
            <a:ext cx="10601325" cy="427404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 err="1"/>
              <a:t>Arial</a:t>
            </a:r>
            <a:r>
              <a:rPr lang="hu-HU" dirty="0"/>
              <a:t> 24 </a:t>
            </a:r>
            <a:r>
              <a:rPr lang="hu-HU" dirty="0" err="1"/>
              <a:t>pt</a:t>
            </a:r>
            <a:endParaRPr lang="hu-HU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6370467-A302-47AA-A9F3-129DA56EDF6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42988" y="3429000"/>
            <a:ext cx="3167062" cy="2844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hu-HU" dirty="0" err="1"/>
              <a:t>Arial</a:t>
            </a:r>
            <a:r>
              <a:rPr lang="hu-HU" dirty="0"/>
              <a:t> 18 </a:t>
            </a:r>
            <a:r>
              <a:rPr lang="hu-HU" dirty="0" err="1"/>
              <a:t>pt</a:t>
            </a:r>
            <a:endParaRPr lang="hu-HU" dirty="0"/>
          </a:p>
        </p:txBody>
      </p:sp>
      <p:sp>
        <p:nvSpPr>
          <p:cNvPr id="19" name="Footer Placeholder 7">
            <a:extLst>
              <a:ext uri="{FF2B5EF4-FFF2-40B4-BE49-F238E27FC236}">
                <a16:creationId xmlns:a16="http://schemas.microsoft.com/office/drawing/2014/main" id="{32C0B078-11E6-4C76-B9A6-2E3797304E4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361112" y="802093"/>
            <a:ext cx="5262562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lang="hu-HU" sz="1200" dirty="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u-HU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9E09E4E-E483-4CCF-AFE7-2F1C6D23C1F8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751388" y="3428999"/>
            <a:ext cx="7442199" cy="34290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8B5AAF3D-FE31-4EBB-BCDD-F85DE83B60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80475" y="553688"/>
            <a:ext cx="2743200" cy="18410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EA56674-192B-4C5E-BE02-9AAEEE71623D}" type="datetime1">
              <a:rPr lang="hu-HU" smtClean="0"/>
              <a:t>2023. 05. 25.</a:t>
            </a:fld>
            <a:endParaRPr lang="hu-H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7562CC1-1312-4F98-982B-FD100F59CA9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1813" y="1583728"/>
            <a:ext cx="11091861" cy="69769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</a:lstStyle>
          <a:p>
            <a:r>
              <a:rPr lang="hu-HU" dirty="0"/>
              <a:t>Georgia </a:t>
            </a:r>
            <a:r>
              <a:rPr lang="en-US" dirty="0"/>
              <a:t>36</a:t>
            </a:r>
            <a:r>
              <a:rPr lang="hu-HU" dirty="0"/>
              <a:t> </a:t>
            </a:r>
            <a:r>
              <a:rPr lang="hu-HU" dirty="0" err="1"/>
              <a:t>pt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79123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Álló kép négyze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E3D5CE5-894B-D641-97F3-B5228CC2AA1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7113" y="2498346"/>
            <a:ext cx="4797426" cy="427404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 err="1"/>
              <a:t>Arial</a:t>
            </a:r>
            <a:r>
              <a:rPr lang="hu-HU" dirty="0"/>
              <a:t> 24 </a:t>
            </a:r>
            <a:r>
              <a:rPr lang="hu-HU" dirty="0" err="1"/>
              <a:t>pt</a:t>
            </a:r>
            <a:endParaRPr lang="hu-HU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6370467-A302-47AA-A9F3-129DA56EDF6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42987" y="3429000"/>
            <a:ext cx="4781551" cy="2844800"/>
          </a:xfrm>
          <a:prstGeom prst="rect">
            <a:avLst/>
          </a:prstGeom>
        </p:spPr>
        <p:txBody>
          <a:bodyPr lIns="0" tIns="0" rIns="0" bIns="0"/>
          <a:lstStyle>
            <a:lvl1pPr marL="216000" indent="-216000" defTabSz="54000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hu-HU" dirty="0" err="1"/>
              <a:t>Arial</a:t>
            </a:r>
            <a:r>
              <a:rPr lang="hu-HU" dirty="0"/>
              <a:t> 18 </a:t>
            </a:r>
            <a:r>
              <a:rPr lang="hu-HU" dirty="0" err="1"/>
              <a:t>pt</a:t>
            </a:r>
            <a:endParaRPr lang="hu-HU" dirty="0"/>
          </a:p>
        </p:txBody>
      </p:sp>
      <p:sp>
        <p:nvSpPr>
          <p:cNvPr id="19" name="Footer Placeholder 7">
            <a:extLst>
              <a:ext uri="{FF2B5EF4-FFF2-40B4-BE49-F238E27FC236}">
                <a16:creationId xmlns:a16="http://schemas.microsoft.com/office/drawing/2014/main" id="{32C0B078-11E6-4C76-B9A6-2E3797304E4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361112" y="802093"/>
            <a:ext cx="5262562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lang="hu-HU" sz="1200" dirty="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u-HU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18C04BD-E924-4088-9C5F-60D7B34AC2CB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361112" y="1709739"/>
            <a:ext cx="5832475" cy="51482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B7692F89-E66E-4ABB-910E-3E92241FDF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80475" y="553688"/>
            <a:ext cx="2743200" cy="18410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734BAA7-2508-436B-A7D5-DB3B1497CC8A}" type="datetime1">
              <a:rPr lang="hu-HU" smtClean="0"/>
              <a:t>2023. 05. 25.</a:t>
            </a:fld>
            <a:endParaRPr lang="hu-H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C4BD3BE-3373-40A1-874F-55870EB5CE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1814" y="1583728"/>
            <a:ext cx="5299076" cy="69769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</a:lstStyle>
          <a:p>
            <a:r>
              <a:rPr lang="hu-HU" dirty="0"/>
              <a:t>Georgia </a:t>
            </a:r>
            <a:r>
              <a:rPr lang="en-US" dirty="0"/>
              <a:t>36</a:t>
            </a:r>
            <a:r>
              <a:rPr lang="hu-HU" dirty="0"/>
              <a:t> </a:t>
            </a:r>
            <a:r>
              <a:rPr lang="hu-HU" dirty="0" err="1"/>
              <a:t>pt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296264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lsorolá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E3D5CE5-894B-D641-97F3-B5228CC2AA1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7113" y="2498346"/>
            <a:ext cx="4797426" cy="427404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 err="1"/>
              <a:t>Arial</a:t>
            </a:r>
            <a:r>
              <a:rPr lang="hu-HU" dirty="0"/>
              <a:t> 24 </a:t>
            </a:r>
            <a:r>
              <a:rPr lang="hu-HU" dirty="0" err="1"/>
              <a:t>pt</a:t>
            </a:r>
            <a:endParaRPr lang="hu-HU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6370467-A302-47AA-A9F3-129DA56EDF6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42987" y="3429000"/>
            <a:ext cx="4781551" cy="2844800"/>
          </a:xfrm>
          <a:prstGeom prst="rect">
            <a:avLst/>
          </a:prstGeom>
        </p:spPr>
        <p:txBody>
          <a:bodyPr lIns="0" tIns="0" rIns="0" bIns="0"/>
          <a:lstStyle>
            <a:lvl1pPr marL="216000" indent="-216000" defTabSz="54000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11000"/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hu-HU" dirty="0" err="1"/>
              <a:t>Arial</a:t>
            </a:r>
            <a:r>
              <a:rPr lang="hu-HU" dirty="0"/>
              <a:t> 18 </a:t>
            </a:r>
            <a:r>
              <a:rPr lang="hu-HU" dirty="0" err="1"/>
              <a:t>pt</a:t>
            </a:r>
            <a:r>
              <a:rPr lang="hu-HU" dirty="0"/>
              <a:t> felsorolás</a:t>
            </a:r>
          </a:p>
        </p:txBody>
      </p:sp>
      <p:sp>
        <p:nvSpPr>
          <p:cNvPr id="19" name="Footer Placeholder 7">
            <a:extLst>
              <a:ext uri="{FF2B5EF4-FFF2-40B4-BE49-F238E27FC236}">
                <a16:creationId xmlns:a16="http://schemas.microsoft.com/office/drawing/2014/main" id="{32C0B078-11E6-4C76-B9A6-2E3797304E4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361112" y="802093"/>
            <a:ext cx="5262562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lang="hu-HU" sz="1200" dirty="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u-HU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18C04BD-E924-4088-9C5F-60D7B34AC2CB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361112" y="1709739"/>
            <a:ext cx="5832475" cy="51482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B7692F89-E66E-4ABB-910E-3E92241FDF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80475" y="553688"/>
            <a:ext cx="2743200" cy="18410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B451C0F-5866-4845-B1DB-FBCAE1CD71DD}" type="datetime1">
              <a:rPr lang="hu-HU" smtClean="0"/>
              <a:t>2023. 05. 25.</a:t>
            </a:fld>
            <a:endParaRPr lang="hu-H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C4BD3BE-3373-40A1-874F-55870EB5CE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1814" y="1583728"/>
            <a:ext cx="5299076" cy="69769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</a:lstStyle>
          <a:p>
            <a:r>
              <a:rPr lang="hu-HU" dirty="0"/>
              <a:t>Georgia </a:t>
            </a:r>
            <a:r>
              <a:rPr lang="en-US" dirty="0"/>
              <a:t>36</a:t>
            </a:r>
            <a:r>
              <a:rPr lang="hu-HU" dirty="0"/>
              <a:t> </a:t>
            </a:r>
            <a:r>
              <a:rPr lang="hu-HU" dirty="0" err="1"/>
              <a:t>pt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00084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zöveg +1 ké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6370467-A302-47AA-A9F3-129DA56EDF6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42987" y="1709738"/>
            <a:ext cx="3167063" cy="456406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hu-HU" dirty="0" err="1"/>
              <a:t>Arial</a:t>
            </a:r>
            <a:r>
              <a:rPr lang="hu-HU" dirty="0"/>
              <a:t> 18 </a:t>
            </a:r>
            <a:r>
              <a:rPr lang="hu-HU" dirty="0" err="1"/>
              <a:t>pt</a:t>
            </a:r>
            <a:endParaRPr lang="hu-HU" dirty="0"/>
          </a:p>
        </p:txBody>
      </p:sp>
      <p:sp>
        <p:nvSpPr>
          <p:cNvPr id="19" name="Footer Placeholder 7">
            <a:extLst>
              <a:ext uri="{FF2B5EF4-FFF2-40B4-BE49-F238E27FC236}">
                <a16:creationId xmlns:a16="http://schemas.microsoft.com/office/drawing/2014/main" id="{32C0B078-11E6-4C76-B9A6-2E3797304E4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361112" y="802093"/>
            <a:ext cx="5262562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lang="hu-HU" sz="1200" dirty="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u-HU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18C04BD-E924-4088-9C5F-60D7B34AC2CB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751388" y="1709739"/>
            <a:ext cx="7442199" cy="51482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B7692F89-E66E-4ABB-910E-3E92241FDF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80475" y="553688"/>
            <a:ext cx="2743200" cy="18410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A8A9EE2-8DF0-484E-BF6A-772AD65C98D8}" type="datetime1">
              <a:rPr lang="hu-HU" smtClean="0"/>
              <a:t>2023. 05. 25.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062523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Álló kép keske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E3D5CE5-894B-D641-97F3-B5228CC2AA1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7112" y="2498346"/>
            <a:ext cx="6891337" cy="427404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 err="1"/>
              <a:t>Arial</a:t>
            </a:r>
            <a:r>
              <a:rPr lang="hu-HU" dirty="0"/>
              <a:t> 24 </a:t>
            </a:r>
            <a:r>
              <a:rPr lang="hu-HU" dirty="0" err="1"/>
              <a:t>pt</a:t>
            </a:r>
            <a:endParaRPr lang="hu-HU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6370467-A302-47AA-A9F3-129DA56EDF6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42987" y="3429000"/>
            <a:ext cx="3167063" cy="2844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hu-HU" dirty="0" err="1"/>
              <a:t>Arial</a:t>
            </a:r>
            <a:r>
              <a:rPr lang="hu-HU" dirty="0"/>
              <a:t> 18 </a:t>
            </a:r>
            <a:r>
              <a:rPr lang="hu-HU" dirty="0" err="1"/>
              <a:t>pt</a:t>
            </a:r>
            <a:endParaRPr lang="hu-HU" dirty="0"/>
          </a:p>
        </p:txBody>
      </p:sp>
      <p:sp>
        <p:nvSpPr>
          <p:cNvPr id="19" name="Footer Placeholder 7">
            <a:extLst>
              <a:ext uri="{FF2B5EF4-FFF2-40B4-BE49-F238E27FC236}">
                <a16:creationId xmlns:a16="http://schemas.microsoft.com/office/drawing/2014/main" id="{32C0B078-11E6-4C76-B9A6-2E3797304E4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361112" y="802093"/>
            <a:ext cx="5262562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lang="hu-HU" sz="1200" dirty="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u-HU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83E27EA6-7DAE-48E0-9C2B-9183E60141F9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8458200" y="1709739"/>
            <a:ext cx="3735387" cy="51482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D42E0BD6-D3F1-4A95-825A-173841C67E4D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4749800" y="3429000"/>
            <a:ext cx="3167063" cy="2844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hu-HU" dirty="0" err="1"/>
              <a:t>Arial</a:t>
            </a:r>
            <a:r>
              <a:rPr lang="hu-HU" dirty="0"/>
              <a:t> 18 </a:t>
            </a:r>
            <a:r>
              <a:rPr lang="hu-HU" dirty="0" err="1"/>
              <a:t>pt</a:t>
            </a:r>
            <a:endParaRPr lang="hu-HU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9DBB87C4-8470-404D-88CE-D3144DB437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80475" y="553688"/>
            <a:ext cx="2743200" cy="18410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C07A2A5-312F-4840-87EA-4BBCF3356B9C}" type="datetime1">
              <a:rPr lang="hu-HU" smtClean="0"/>
              <a:t>2023. 05. 25.</a:t>
            </a:fld>
            <a:endParaRPr lang="hu-HU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547F4E8-8179-405C-9906-237A0462A4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1814" y="1583728"/>
            <a:ext cx="7385050" cy="69769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</a:lstStyle>
          <a:p>
            <a:r>
              <a:rPr lang="hu-HU" dirty="0"/>
              <a:t>Georgia </a:t>
            </a:r>
            <a:r>
              <a:rPr lang="en-US" dirty="0"/>
              <a:t>36</a:t>
            </a:r>
            <a:r>
              <a:rPr lang="hu-HU" dirty="0"/>
              <a:t> </a:t>
            </a:r>
            <a:r>
              <a:rPr lang="hu-HU" dirty="0" err="1"/>
              <a:t>pt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707905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zöveg +2 ké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E3D5CE5-894B-D641-97F3-B5228CC2AA1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7112" y="2498346"/>
            <a:ext cx="6891337" cy="427404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 err="1"/>
              <a:t>Arial</a:t>
            </a:r>
            <a:r>
              <a:rPr lang="hu-HU" dirty="0"/>
              <a:t> 24 </a:t>
            </a:r>
            <a:r>
              <a:rPr lang="hu-HU" dirty="0" err="1"/>
              <a:t>pt</a:t>
            </a:r>
            <a:endParaRPr lang="hu-HU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6370467-A302-47AA-A9F3-129DA56EDF6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42987" y="3429000"/>
            <a:ext cx="3167063" cy="2844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hu-HU" dirty="0" err="1"/>
              <a:t>Arial</a:t>
            </a:r>
            <a:r>
              <a:rPr lang="hu-HU" dirty="0"/>
              <a:t> 18 </a:t>
            </a:r>
            <a:r>
              <a:rPr lang="hu-HU" dirty="0" err="1"/>
              <a:t>pt</a:t>
            </a:r>
            <a:endParaRPr lang="hu-HU" dirty="0"/>
          </a:p>
        </p:txBody>
      </p:sp>
      <p:sp>
        <p:nvSpPr>
          <p:cNvPr id="19" name="Footer Placeholder 7">
            <a:extLst>
              <a:ext uri="{FF2B5EF4-FFF2-40B4-BE49-F238E27FC236}">
                <a16:creationId xmlns:a16="http://schemas.microsoft.com/office/drawing/2014/main" id="{32C0B078-11E6-4C76-B9A6-2E3797304E4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361112" y="802093"/>
            <a:ext cx="5262562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lang="hu-HU" sz="1200" dirty="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u-HU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83E27EA6-7DAE-48E0-9C2B-9183E60141F9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8458201" y="1709739"/>
            <a:ext cx="3165474" cy="21372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D42E0BD6-D3F1-4A95-825A-173841C67E4D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4749800" y="3429000"/>
            <a:ext cx="3167063" cy="2844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hu-HU" dirty="0" err="1"/>
              <a:t>Arial</a:t>
            </a:r>
            <a:r>
              <a:rPr lang="hu-HU" dirty="0"/>
              <a:t> 18 </a:t>
            </a:r>
            <a:r>
              <a:rPr lang="hu-HU" dirty="0" err="1"/>
              <a:t>pt</a:t>
            </a:r>
            <a:endParaRPr lang="hu-HU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9DBB87C4-8470-404D-88CE-D3144DB437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80475" y="553688"/>
            <a:ext cx="2743200" cy="18410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ECF8DF-966A-426A-9A48-5896E834618F}" type="datetime1">
              <a:rPr lang="hu-HU" smtClean="0"/>
              <a:t>2023. 05. 25.</a:t>
            </a:fld>
            <a:endParaRPr lang="hu-HU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1653E774-FD06-465B-ADA8-2C5BAE50D753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8458201" y="4136545"/>
            <a:ext cx="3165474" cy="21372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B14809A-985C-4A99-9278-4878576245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1814" y="1583728"/>
            <a:ext cx="7385050" cy="69769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</a:lstStyle>
          <a:p>
            <a:r>
              <a:rPr lang="hu-HU" dirty="0"/>
              <a:t>Georgia </a:t>
            </a:r>
            <a:r>
              <a:rPr lang="en-US" dirty="0"/>
              <a:t>36</a:t>
            </a:r>
            <a:r>
              <a:rPr lang="hu-HU" dirty="0"/>
              <a:t> </a:t>
            </a:r>
            <a:r>
              <a:rPr lang="hu-HU" dirty="0" err="1"/>
              <a:t>pt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758568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zöveg +2 ké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E3D5CE5-894B-D641-97F3-B5228CC2AA1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7112" y="2498346"/>
            <a:ext cx="6891337" cy="427404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 err="1"/>
              <a:t>Arial</a:t>
            </a:r>
            <a:r>
              <a:rPr lang="hu-HU" dirty="0"/>
              <a:t> 24 </a:t>
            </a:r>
            <a:r>
              <a:rPr lang="hu-HU" dirty="0" err="1"/>
              <a:t>pt</a:t>
            </a:r>
            <a:endParaRPr lang="hu-HU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6370467-A302-47AA-A9F3-129DA56EDF6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42987" y="3429000"/>
            <a:ext cx="3167063" cy="2844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hu-HU" dirty="0" err="1"/>
              <a:t>Arial</a:t>
            </a:r>
            <a:r>
              <a:rPr lang="hu-HU" dirty="0"/>
              <a:t> 18 </a:t>
            </a:r>
            <a:r>
              <a:rPr lang="hu-HU" dirty="0" err="1"/>
              <a:t>pt</a:t>
            </a:r>
            <a:endParaRPr lang="hu-HU" dirty="0"/>
          </a:p>
        </p:txBody>
      </p:sp>
      <p:sp>
        <p:nvSpPr>
          <p:cNvPr id="19" name="Footer Placeholder 7">
            <a:extLst>
              <a:ext uri="{FF2B5EF4-FFF2-40B4-BE49-F238E27FC236}">
                <a16:creationId xmlns:a16="http://schemas.microsoft.com/office/drawing/2014/main" id="{32C0B078-11E6-4C76-B9A6-2E3797304E4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361112" y="802093"/>
            <a:ext cx="5262562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lang="hu-HU" sz="1200" dirty="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u-HU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83E27EA6-7DAE-48E0-9C2B-9183E60141F9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752976" y="3429000"/>
            <a:ext cx="3165474" cy="2844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9DBB87C4-8470-404D-88CE-D3144DB437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80475" y="553688"/>
            <a:ext cx="2743200" cy="18410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920310D-F836-4EA4-B86B-EB691AA61487}" type="datetime1">
              <a:rPr lang="hu-HU" smtClean="0"/>
              <a:t>2023. 05. 25.</a:t>
            </a:fld>
            <a:endParaRPr lang="hu-HU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1653E774-FD06-465B-ADA8-2C5BAE50D753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8458200" y="3428999"/>
            <a:ext cx="3165474" cy="2844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D07D3E3-AE15-4CCF-87C9-79791466A6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1813" y="1583728"/>
            <a:ext cx="11091861" cy="69769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</a:lstStyle>
          <a:p>
            <a:r>
              <a:rPr lang="hu-HU" dirty="0"/>
              <a:t>Georgia </a:t>
            </a:r>
            <a:r>
              <a:rPr lang="en-US" dirty="0"/>
              <a:t>36</a:t>
            </a:r>
            <a:r>
              <a:rPr lang="hu-HU" dirty="0"/>
              <a:t> </a:t>
            </a:r>
            <a:r>
              <a:rPr lang="hu-HU" dirty="0" err="1"/>
              <a:t>pt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03246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émaelválasztó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5521EF57-C42D-4AD7-96B5-BBCD9FF225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8900000">
            <a:off x="8612223" y="3585940"/>
            <a:ext cx="2544996" cy="2544996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EAA0E2B3-C33F-44BF-BD24-838C7225A4C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1814" y="1557353"/>
            <a:ext cx="11096623" cy="187164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44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Georgia 44 </a:t>
            </a:r>
            <a:r>
              <a:rPr lang="en-US" dirty="0" err="1"/>
              <a:t>pt</a:t>
            </a:r>
            <a:endParaRPr lang="hu-HU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12A0EB8-6C6A-462B-B007-E47F92C7118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7113" y="3455504"/>
            <a:ext cx="7431088" cy="70419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 err="1"/>
              <a:t>Arial</a:t>
            </a:r>
            <a:r>
              <a:rPr lang="hu-HU" dirty="0"/>
              <a:t> 41 </a:t>
            </a:r>
            <a:r>
              <a:rPr lang="hu-HU" dirty="0" err="1"/>
              <a:t>pt</a:t>
            </a:r>
            <a:endParaRPr lang="hu-HU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07BBF8D-59B5-4E98-9412-4127A4631E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80475" y="553688"/>
            <a:ext cx="2743200" cy="18410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5679371-A3A2-4EAE-85B7-EAC4224B19D8}" type="datetime1">
              <a:rPr lang="hu-HU" smtClean="0"/>
              <a:t>2023. 05. 25.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906818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sor +1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31B549F4-9535-4429-8F72-EB2DA65AFE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39931" y="0"/>
            <a:ext cx="2852069" cy="1710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D07D3E3-AE15-4CCF-87C9-79791466A6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43955" y="516328"/>
            <a:ext cx="7093457" cy="677343"/>
          </a:xfrm>
          <a:prstGeom prst="rect">
            <a:avLst/>
          </a:prstGeom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>
              <a:lnSpc>
                <a:spcPct val="250000"/>
              </a:lnSpc>
              <a:defRPr sz="20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</a:lstStyle>
          <a:p>
            <a:r>
              <a:rPr lang="hu-HU" dirty="0"/>
              <a:t>tagozat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AEE0FF4-363A-4284-9985-FEF98551EC4E}"/>
              </a:ext>
            </a:extLst>
          </p:cNvPr>
          <p:cNvSpPr txBox="1">
            <a:spLocks/>
          </p:cNvSpPr>
          <p:nvPr userDrawn="1"/>
        </p:nvSpPr>
        <p:spPr>
          <a:xfrm>
            <a:off x="1232451" y="2226328"/>
            <a:ext cx="9730409" cy="1123628"/>
          </a:xfrm>
          <a:prstGeom prst="rect">
            <a:avLst/>
          </a:prstGeom>
          <a:solidFill>
            <a:srgbClr val="1B213E"/>
          </a:solidFill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endParaRPr lang="hu-HU" sz="3200" dirty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426C19F-E291-4592-A450-8BA62129A9A1}"/>
              </a:ext>
            </a:extLst>
          </p:cNvPr>
          <p:cNvSpPr txBox="1">
            <a:spLocks/>
          </p:cNvSpPr>
          <p:nvPr userDrawn="1"/>
        </p:nvSpPr>
        <p:spPr>
          <a:xfrm>
            <a:off x="2550926" y="3716223"/>
            <a:ext cx="7093457" cy="1123628"/>
          </a:xfrm>
          <a:prstGeom prst="rect">
            <a:avLst/>
          </a:prstGeom>
          <a:solidFill>
            <a:srgbClr val="DEC5A6"/>
          </a:solidFill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endParaRPr lang="hu-HU" dirty="0">
              <a:solidFill>
                <a:srgbClr val="100C08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C57CB94-5A48-4F75-9198-E197F7D5298D}"/>
              </a:ext>
            </a:extLst>
          </p:cNvPr>
          <p:cNvSpPr txBox="1">
            <a:spLocks/>
          </p:cNvSpPr>
          <p:nvPr userDrawn="1"/>
        </p:nvSpPr>
        <p:spPr>
          <a:xfrm>
            <a:off x="4117534" y="5485389"/>
            <a:ext cx="3946297" cy="1123628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endParaRPr lang="hu-HU" i="1" dirty="0"/>
          </a:p>
        </p:txBody>
      </p:sp>
      <p:grpSp>
        <p:nvGrpSpPr>
          <p:cNvPr id="18" name="Csoportba foglalás 17">
            <a:extLst>
              <a:ext uri="{FF2B5EF4-FFF2-40B4-BE49-F238E27FC236}">
                <a16:creationId xmlns:a16="http://schemas.microsoft.com/office/drawing/2014/main" id="{D486D8D9-C1ED-433B-9F61-CF90DC634ADF}"/>
              </a:ext>
            </a:extLst>
          </p:cNvPr>
          <p:cNvGrpSpPr/>
          <p:nvPr userDrawn="1"/>
        </p:nvGrpSpPr>
        <p:grpSpPr>
          <a:xfrm>
            <a:off x="10152866" y="5207172"/>
            <a:ext cx="1620000" cy="1620000"/>
            <a:chOff x="5239584" y="2481262"/>
            <a:chExt cx="1895475" cy="1895475"/>
          </a:xfrm>
        </p:grpSpPr>
        <p:pic>
          <p:nvPicPr>
            <p:cNvPr id="20" name="Ábra 19">
              <a:extLst>
                <a:ext uri="{FF2B5EF4-FFF2-40B4-BE49-F238E27FC236}">
                  <a16:creationId xmlns:a16="http://schemas.microsoft.com/office/drawing/2014/main" id="{B3335CE6-376A-46E6-8F1F-32FABCF266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39584" y="2481262"/>
              <a:ext cx="1895475" cy="1895475"/>
            </a:xfrm>
            <a:prstGeom prst="rect">
              <a:avLst/>
            </a:prstGeom>
          </p:spPr>
        </p:pic>
        <p:pic>
          <p:nvPicPr>
            <p:cNvPr id="21" name="Ábra 20">
              <a:extLst>
                <a:ext uri="{FF2B5EF4-FFF2-40B4-BE49-F238E27FC236}">
                  <a16:creationId xmlns:a16="http://schemas.microsoft.com/office/drawing/2014/main" id="{ABD570E1-CCEA-4B8F-B067-E2F524B9D7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968250" y="3209925"/>
              <a:ext cx="438150" cy="438150"/>
            </a:xfrm>
            <a:prstGeom prst="rect">
              <a:avLst/>
            </a:prstGeom>
          </p:spPr>
        </p:pic>
      </p:grpSp>
      <p:pic>
        <p:nvPicPr>
          <p:cNvPr id="22" name="Ábra 21">
            <a:extLst>
              <a:ext uri="{FF2B5EF4-FFF2-40B4-BE49-F238E27FC236}">
                <a16:creationId xmlns:a16="http://schemas.microsoft.com/office/drawing/2014/main" id="{16AD7515-44CE-4C8F-8CC1-3D8DF27A2F7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8716821">
            <a:off x="373415" y="5237613"/>
            <a:ext cx="1379721" cy="1619177"/>
          </a:xfrm>
          <a:prstGeom prst="rect">
            <a:avLst/>
          </a:prstGeom>
        </p:spPr>
      </p:pic>
      <p:pic>
        <p:nvPicPr>
          <p:cNvPr id="23" name="Ábra 22">
            <a:extLst>
              <a:ext uri="{FF2B5EF4-FFF2-40B4-BE49-F238E27FC236}">
                <a16:creationId xmlns:a16="http://schemas.microsoft.com/office/drawing/2014/main" id="{215FCA80-6BA4-4C76-9072-7A396DDFCCF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71855" y="5629230"/>
            <a:ext cx="558730" cy="55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8322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sor +1 felsorol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7">
            <a:extLst>
              <a:ext uri="{FF2B5EF4-FFF2-40B4-BE49-F238E27FC236}">
                <a16:creationId xmlns:a16="http://schemas.microsoft.com/office/drawing/2014/main" id="{32C0B078-11E6-4C76-B9A6-2E3797304E4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361112" y="802093"/>
            <a:ext cx="5262562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lang="hu-HU" sz="1200" dirty="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u-HU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9DBB87C4-8470-404D-88CE-D3144DB437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80475" y="553688"/>
            <a:ext cx="2743200" cy="18410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DD52AF-355A-4F5C-A857-D31BA2B767DD}" type="datetime1">
              <a:rPr lang="hu-HU" smtClean="0"/>
              <a:t>2023. 05. 25.</a:t>
            </a:fld>
            <a:endParaRPr lang="hu-HU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D07D3E3-AE15-4CCF-87C9-79791466A6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1813" y="1583728"/>
            <a:ext cx="11091861" cy="69769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</a:lstStyle>
          <a:p>
            <a:r>
              <a:rPr lang="hu-HU" dirty="0"/>
              <a:t>Georgia </a:t>
            </a:r>
            <a:r>
              <a:rPr lang="en-US" dirty="0"/>
              <a:t>36</a:t>
            </a:r>
            <a:r>
              <a:rPr lang="hu-HU" dirty="0"/>
              <a:t> </a:t>
            </a:r>
            <a:r>
              <a:rPr lang="hu-HU" dirty="0" err="1"/>
              <a:t>pt</a:t>
            </a:r>
            <a:endParaRPr lang="hu-HU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0785E47-8640-445E-ADE0-B4AF3857840B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1042987" y="2628900"/>
            <a:ext cx="10580687" cy="3644900"/>
          </a:xfrm>
          <a:prstGeom prst="rect">
            <a:avLst/>
          </a:prstGeom>
        </p:spPr>
        <p:txBody>
          <a:bodyPr lIns="0" tIns="0" rIns="0" bIns="0"/>
          <a:lstStyle>
            <a:lvl1pPr marL="216000" indent="-216000" defTabSz="54000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11000"/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hu-HU" dirty="0" err="1"/>
              <a:t>Arial</a:t>
            </a:r>
            <a:r>
              <a:rPr lang="hu-HU" dirty="0"/>
              <a:t> 18 </a:t>
            </a:r>
            <a:r>
              <a:rPr lang="hu-HU" dirty="0" err="1"/>
              <a:t>pt</a:t>
            </a:r>
            <a:r>
              <a:rPr lang="hu-HU" dirty="0"/>
              <a:t> felsorolás</a:t>
            </a:r>
          </a:p>
        </p:txBody>
      </p:sp>
    </p:spTree>
    <p:extLst>
      <p:ext uri="{BB962C8B-B14F-4D97-AF65-F5344CB8AC3E}">
        <p14:creationId xmlns:p14="http://schemas.microsoft.com/office/powerpoint/2010/main" val="40686568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címsor +1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6370467-A302-47AA-A9F3-129DA56EDF6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42987" y="2628900"/>
            <a:ext cx="10580687" cy="36449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hu-HU" dirty="0" err="1"/>
              <a:t>Arial</a:t>
            </a:r>
            <a:r>
              <a:rPr lang="hu-HU" dirty="0"/>
              <a:t> 18 </a:t>
            </a:r>
            <a:r>
              <a:rPr lang="hu-HU" dirty="0" err="1"/>
              <a:t>pt</a:t>
            </a:r>
            <a:endParaRPr lang="hu-HU" dirty="0"/>
          </a:p>
        </p:txBody>
      </p:sp>
      <p:sp>
        <p:nvSpPr>
          <p:cNvPr id="19" name="Footer Placeholder 7">
            <a:extLst>
              <a:ext uri="{FF2B5EF4-FFF2-40B4-BE49-F238E27FC236}">
                <a16:creationId xmlns:a16="http://schemas.microsoft.com/office/drawing/2014/main" id="{32C0B078-11E6-4C76-B9A6-2E3797304E4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361112" y="802093"/>
            <a:ext cx="5262562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lang="hu-HU" sz="1200" dirty="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u-HU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9DBB87C4-8470-404D-88CE-D3144DB437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80475" y="553688"/>
            <a:ext cx="2743200" cy="18410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4FA5B03-9414-4B6A-A6B0-F7CEE959716D}" type="datetime1">
              <a:rPr lang="hu-HU" smtClean="0"/>
              <a:t>2023. 05. 25.</a:t>
            </a:fld>
            <a:endParaRPr lang="hu-HU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9310858-AF79-471D-985B-9A695D29D0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0863" y="1630245"/>
            <a:ext cx="11072812" cy="9986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 err="1"/>
              <a:t>Arial</a:t>
            </a:r>
            <a:r>
              <a:rPr lang="hu-HU" dirty="0"/>
              <a:t> 24 </a:t>
            </a:r>
            <a:r>
              <a:rPr lang="hu-HU" dirty="0" err="1"/>
              <a:t>pt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963984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címsor +1 felsorol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7">
            <a:extLst>
              <a:ext uri="{FF2B5EF4-FFF2-40B4-BE49-F238E27FC236}">
                <a16:creationId xmlns:a16="http://schemas.microsoft.com/office/drawing/2014/main" id="{32C0B078-11E6-4C76-B9A6-2E3797304E4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361112" y="802093"/>
            <a:ext cx="5262562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lang="hu-HU" sz="1200" dirty="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u-HU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9DBB87C4-8470-404D-88CE-D3144DB437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80475" y="553688"/>
            <a:ext cx="2743200" cy="18410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A192EF4-F8CD-4A48-891D-AB75A9A127FD}" type="datetime1">
              <a:rPr lang="hu-HU" smtClean="0"/>
              <a:t>2023. 05. 25.</a:t>
            </a:fld>
            <a:endParaRPr lang="hu-HU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0785E47-8640-445E-ADE0-B4AF3857840B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1042987" y="2628900"/>
            <a:ext cx="10580687" cy="3644900"/>
          </a:xfrm>
          <a:prstGeom prst="rect">
            <a:avLst/>
          </a:prstGeom>
        </p:spPr>
        <p:txBody>
          <a:bodyPr lIns="0" tIns="0" rIns="0" bIns="0"/>
          <a:lstStyle>
            <a:lvl1pPr marL="216000" indent="-216000" defTabSz="54000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11000"/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hu-HU" dirty="0" err="1"/>
              <a:t>Arial</a:t>
            </a:r>
            <a:r>
              <a:rPr lang="hu-HU" dirty="0"/>
              <a:t> 18 </a:t>
            </a:r>
            <a:r>
              <a:rPr lang="hu-HU" dirty="0" err="1"/>
              <a:t>pt</a:t>
            </a:r>
            <a:r>
              <a:rPr lang="hu-HU" dirty="0"/>
              <a:t> felsorolás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257EC366-DC86-467D-BFCE-A95B7C0BB9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0863" y="1630245"/>
            <a:ext cx="11072812" cy="9986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 err="1"/>
              <a:t>Arial</a:t>
            </a:r>
            <a:r>
              <a:rPr lang="hu-HU" dirty="0"/>
              <a:t> 24 </a:t>
            </a:r>
            <a:r>
              <a:rPr lang="hu-HU" dirty="0" err="1"/>
              <a:t>pt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455121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émaelválasztó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5521EF57-C42D-4AD7-96B5-BBCD9FF225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8900000">
            <a:off x="8612223" y="3585940"/>
            <a:ext cx="2544996" cy="2544996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EAA0E2B3-C33F-44BF-BD24-838C7225A4C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1814" y="1557353"/>
            <a:ext cx="11096623" cy="187164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44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Georgia 44 </a:t>
            </a:r>
            <a:r>
              <a:rPr lang="en-US" dirty="0" err="1"/>
              <a:t>pt</a:t>
            </a:r>
            <a:endParaRPr lang="hu-HU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12A0EB8-6C6A-462B-B007-E47F92C7118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7113" y="3455504"/>
            <a:ext cx="7431088" cy="70419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 err="1"/>
              <a:t>Arial</a:t>
            </a:r>
            <a:r>
              <a:rPr lang="hu-HU" dirty="0"/>
              <a:t> 41 </a:t>
            </a:r>
            <a:r>
              <a:rPr lang="hu-HU" dirty="0" err="1"/>
              <a:t>pt</a:t>
            </a:r>
            <a:endParaRPr lang="hu-HU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07BBF8D-59B5-4E98-9412-4127A4631E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80475" y="553688"/>
            <a:ext cx="2743200" cy="18410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5679371-A3A2-4EAE-85B7-EAC4224B19D8}" type="datetime1">
              <a:rPr lang="hu-HU" smtClean="0"/>
              <a:t>2023. 05. 25.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145298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émaelválasztó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09E48E4C-EDD7-4446-AE58-5628F6DED1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8238" y="3301340"/>
            <a:ext cx="3107796" cy="3107796"/>
          </a:xfrm>
          <a:prstGeom prst="rect">
            <a:avLst/>
          </a:prstGeom>
        </p:spPr>
      </p:pic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1DDE6398-A52B-440D-9DFE-4B7AFF3ACC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80475" y="553688"/>
            <a:ext cx="2743200" cy="18410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A9054F4-262F-4503-9C5A-DC5E0D8389DB}" type="datetime1">
              <a:rPr lang="hu-HU" smtClean="0"/>
              <a:t>2023. 05. 25.</a:t>
            </a:fld>
            <a:endParaRPr lang="hu-HU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48C49F5-362A-46CE-8366-5C4FC5BD308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1814" y="1557353"/>
            <a:ext cx="11096623" cy="187164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44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Georgia 44 </a:t>
            </a:r>
            <a:r>
              <a:rPr lang="en-US" dirty="0" err="1"/>
              <a:t>pt</a:t>
            </a:r>
            <a:endParaRPr lang="hu-HU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2C928E63-DE49-46D7-BADE-590FC65B3F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7113" y="3455504"/>
            <a:ext cx="7431088" cy="70419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 err="1"/>
              <a:t>Arial</a:t>
            </a:r>
            <a:r>
              <a:rPr lang="hu-HU" dirty="0"/>
              <a:t> 41 </a:t>
            </a:r>
            <a:r>
              <a:rPr lang="hu-HU" dirty="0" err="1"/>
              <a:t>pt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210496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áblázat címsor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DC0E1FB-9F2D-4811-A96C-534D0AA865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80475" y="553688"/>
            <a:ext cx="2743200" cy="18410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rgbClr val="1A203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40777B-66FA-4078-B656-5A4FA708FE3E}" type="datetime1">
              <a:rPr lang="hu-HU" smtClean="0"/>
              <a:t>2023. 05. 25.</a:t>
            </a:fld>
            <a:endParaRPr lang="hu-HU" sz="9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0A8CFB2-0A32-4B7E-B213-8848076C9B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1813" y="1583728"/>
            <a:ext cx="11091861" cy="69769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</a:lstStyle>
          <a:p>
            <a:r>
              <a:rPr lang="hu-HU" dirty="0"/>
              <a:t>Georgia </a:t>
            </a:r>
            <a:r>
              <a:rPr lang="en-US" dirty="0"/>
              <a:t>36</a:t>
            </a:r>
            <a:r>
              <a:rPr lang="hu-HU" dirty="0"/>
              <a:t> </a:t>
            </a:r>
            <a:r>
              <a:rPr lang="hu-HU" dirty="0" err="1"/>
              <a:t>pt</a:t>
            </a:r>
            <a:endParaRPr lang="hu-HU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C17FD9B-1798-49C4-9CA2-B35C8CC1507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7112" y="2498346"/>
            <a:ext cx="10596563" cy="427404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 err="1"/>
              <a:t>Arial</a:t>
            </a:r>
            <a:r>
              <a:rPr lang="hu-HU" dirty="0"/>
              <a:t> 24 </a:t>
            </a:r>
            <a:r>
              <a:rPr lang="hu-HU" dirty="0" err="1"/>
              <a:t>pt</a:t>
            </a:r>
            <a:endParaRPr lang="hu-HU" dirty="0"/>
          </a:p>
        </p:txBody>
      </p:sp>
      <p:sp>
        <p:nvSpPr>
          <p:cNvPr id="5" name="Táblázat helye 4">
            <a:extLst>
              <a:ext uri="{FF2B5EF4-FFF2-40B4-BE49-F238E27FC236}">
                <a16:creationId xmlns:a16="http://schemas.microsoft.com/office/drawing/2014/main" id="{88AF4310-F95F-4C93-9067-630145493233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1042989" y="3429000"/>
            <a:ext cx="3167062" cy="2844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buNone/>
              <a:defRPr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hu-HU" sz="1800" b="0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7" name="Táblázat helye 4">
            <a:extLst>
              <a:ext uri="{FF2B5EF4-FFF2-40B4-BE49-F238E27FC236}">
                <a16:creationId xmlns:a16="http://schemas.microsoft.com/office/drawing/2014/main" id="{56DF7C02-8FD7-40FB-879A-A227E0F83B6C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4750594" y="3429000"/>
            <a:ext cx="3167062" cy="2844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buNone/>
              <a:defRPr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hu-HU" sz="1800" b="0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8" name="Táblázat helye 4">
            <a:extLst>
              <a:ext uri="{FF2B5EF4-FFF2-40B4-BE49-F238E27FC236}">
                <a16:creationId xmlns:a16="http://schemas.microsoft.com/office/drawing/2014/main" id="{1CF11DCE-B672-4869-B6C0-0AB8B8F546E4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8458200" y="3429000"/>
            <a:ext cx="3167062" cy="2844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buNone/>
              <a:defRPr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hu-HU" sz="1800" b="0" i="0" u="none" strike="noStrike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7368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áblázat old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7">
            <a:extLst>
              <a:ext uri="{FF2B5EF4-FFF2-40B4-BE49-F238E27FC236}">
                <a16:creationId xmlns:a16="http://schemas.microsoft.com/office/drawing/2014/main" id="{32C0B078-11E6-4C76-B9A6-2E3797304E4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361112" y="802093"/>
            <a:ext cx="5262562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lang="hu-HU" sz="1200" dirty="0">
                <a:solidFill>
                  <a:srgbClr val="1A203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u-HU" sz="1200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DC0E1FB-9F2D-4811-A96C-534D0AA865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80475" y="553688"/>
            <a:ext cx="2743200" cy="18410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rgbClr val="1A203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C4B2899-7726-4FFC-B64A-973172A87738}" type="datetime1">
              <a:rPr lang="hu-HU" smtClean="0"/>
              <a:t>2023. 05. 25.</a:t>
            </a:fld>
            <a:endParaRPr lang="hu-HU" sz="900" dirty="0"/>
          </a:p>
        </p:txBody>
      </p:sp>
      <p:sp>
        <p:nvSpPr>
          <p:cNvPr id="5" name="Táblázat helye 4">
            <a:extLst>
              <a:ext uri="{FF2B5EF4-FFF2-40B4-BE49-F238E27FC236}">
                <a16:creationId xmlns:a16="http://schemas.microsoft.com/office/drawing/2014/main" id="{56A17600-A856-4B9E-AF11-ED721008296F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1042988" y="1709738"/>
            <a:ext cx="10580687" cy="456406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buNone/>
              <a:defRPr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hu-HU" sz="1800" b="0" i="0" u="none" strike="noStrike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3229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res old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7">
            <a:extLst>
              <a:ext uri="{FF2B5EF4-FFF2-40B4-BE49-F238E27FC236}">
                <a16:creationId xmlns:a16="http://schemas.microsoft.com/office/drawing/2014/main" id="{32C0B078-11E6-4C76-B9A6-2E3797304E4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361112" y="802093"/>
            <a:ext cx="5262562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lang="hu-HU" sz="1200" dirty="0">
                <a:solidFill>
                  <a:srgbClr val="1A203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u-HU" sz="1200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DC0E1FB-9F2D-4811-A96C-534D0AA865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80475" y="553688"/>
            <a:ext cx="2743200" cy="18410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rgbClr val="1A203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5CDA2F3-38D4-4736-901E-25AE06E8D7CD}" type="datetime1">
              <a:rPr lang="hu-HU" smtClean="0"/>
              <a:t>2023. 05. 25.</a:t>
            </a:fld>
            <a:endParaRPr lang="hu-HU" sz="900" dirty="0"/>
          </a:p>
        </p:txBody>
      </p:sp>
    </p:spTree>
    <p:extLst>
      <p:ext uri="{BB962C8B-B14F-4D97-AF65-F5344CB8AC3E}">
        <p14:creationId xmlns:p14="http://schemas.microsoft.com/office/powerpoint/2010/main" val="19507699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öszönöm a figyelmet!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Ábra 1">
            <a:extLst>
              <a:ext uri="{FF2B5EF4-FFF2-40B4-BE49-F238E27FC236}">
                <a16:creationId xmlns:a16="http://schemas.microsoft.com/office/drawing/2014/main" id="{58CF40DE-3488-4F28-8E08-884CD08AAC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1514" y="1114422"/>
            <a:ext cx="5694362" cy="8134803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1A7147B-719B-4B06-ABCB-908B8A704C37}"/>
              </a:ext>
            </a:extLst>
          </p:cNvPr>
          <p:cNvSpPr txBox="1">
            <a:spLocks/>
          </p:cNvSpPr>
          <p:nvPr userDrawn="1"/>
        </p:nvSpPr>
        <p:spPr>
          <a:xfrm>
            <a:off x="6365876" y="2141693"/>
            <a:ext cx="5841204" cy="76198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400" b="1" kern="6600" baseline="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sz="4400" dirty="0"/>
              <a:t>Köszönöm a figyelmet!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FCFD0DF1-4EF7-40CF-BC06-82D22A30576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65876" y="5910442"/>
            <a:ext cx="5257799" cy="41823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hu-HU" dirty="0">
                <a:latin typeface="Muli" pitchFamily="2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xy.z@uni-corvinus.hu</a:t>
            </a:r>
            <a:endParaRPr lang="hu-HU" dirty="0">
              <a:latin typeface="Muli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72068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émaelválasztó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E3D5CE5-894B-D641-97F3-B5228CC2AA1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7113" y="2724805"/>
            <a:ext cx="7431088" cy="70419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 err="1"/>
              <a:t>Arial</a:t>
            </a:r>
            <a:r>
              <a:rPr lang="hu-HU" dirty="0"/>
              <a:t> 41 </a:t>
            </a:r>
            <a:r>
              <a:rPr lang="hu-HU" dirty="0" err="1"/>
              <a:t>pt</a:t>
            </a:r>
            <a:endParaRPr lang="hu-HU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AA0E2B3-C33F-44BF-BD24-838C7225A4C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1815" y="1709738"/>
            <a:ext cx="11096622" cy="76198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ct val="100000"/>
              </a:lnSpc>
              <a:defRPr sz="6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</a:lstStyle>
          <a:p>
            <a:r>
              <a:rPr lang="hu-HU" dirty="0"/>
              <a:t>Georgia 66 </a:t>
            </a:r>
            <a:r>
              <a:rPr lang="hu-HU" dirty="0" err="1"/>
              <a:t>pt</a:t>
            </a:r>
            <a:endParaRPr lang="hu-HU" dirty="0"/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09E48E4C-EDD7-4446-AE58-5628F6DED1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8238" y="3301340"/>
            <a:ext cx="3107796" cy="3107796"/>
          </a:xfrm>
          <a:prstGeom prst="rect">
            <a:avLst/>
          </a:prstGeom>
        </p:spPr>
      </p:pic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1DDE6398-A52B-440D-9DFE-4B7AFF3ACC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80475" y="553688"/>
            <a:ext cx="2743200" cy="18410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90853E4-D218-47EF-A03A-EE6EC5F52C39}" type="datetime1">
              <a:rPr lang="hu-HU" smtClean="0"/>
              <a:t>2023. 05. 25.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775031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vinus színséma 9 szí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29">
            <a:extLst>
              <a:ext uri="{FF2B5EF4-FFF2-40B4-BE49-F238E27FC236}">
                <a16:creationId xmlns:a16="http://schemas.microsoft.com/office/drawing/2014/main" id="{B3A51A6E-BA40-41E4-9035-49E0B32CB69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42987" y="3429000"/>
            <a:ext cx="4781551" cy="28448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1800">
                <a:latin typeface="Arial "/>
              </a:defRPr>
            </a:lvl1pPr>
          </a:lstStyle>
          <a:p>
            <a:pPr marL="0" indent="0"/>
            <a:r>
              <a:rPr lang="hu-HU" dirty="0"/>
              <a:t>A sablonban létrehoztunk egy </a:t>
            </a:r>
            <a:r>
              <a:rPr lang="hu-HU" b="1" dirty="0"/>
              <a:t>Corvinus színsémát</a:t>
            </a:r>
            <a:r>
              <a:rPr lang="hu-HU" dirty="0"/>
              <a:t> ezekből a színekből +a fehér szín.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9B4926A-3EFF-4F82-820B-8307E7A163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1813" y="1583728"/>
            <a:ext cx="5292725" cy="126901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</a:lstStyle>
          <a:p>
            <a:r>
              <a:rPr lang="hu-HU" dirty="0"/>
              <a:t>Corvinus színséma alapszínek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080B1670-A207-42E0-A0EA-8162AB0A2B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67468" y="1709738"/>
            <a:ext cx="1344612" cy="1235075"/>
          </a:xfrm>
          <a:prstGeom prst="rect">
            <a:avLst/>
          </a:prstGeom>
          <a:solidFill>
            <a:srgbClr val="1B21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indent="0">
              <a:lnSpc>
                <a:spcPct val="100000"/>
              </a:lnSpc>
              <a:spcBef>
                <a:spcPts val="0"/>
              </a:spcBef>
              <a:buFontTx/>
              <a:buNone/>
              <a:defRPr lang="hu-HU" sz="1400" kern="1200" dirty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hu-HU" sz="1800" dirty="0">
                <a:solidFill>
                  <a:schemeClr val="lt1"/>
                </a:solidFill>
              </a:defRPr>
            </a:lvl2pPr>
            <a:lvl3pPr>
              <a:defRPr lang="hu-HU" sz="1800" dirty="0">
                <a:solidFill>
                  <a:schemeClr val="lt1"/>
                </a:solidFill>
              </a:defRPr>
            </a:lvl3pPr>
            <a:lvl4pPr>
              <a:defRPr lang="hu-HU" dirty="0">
                <a:solidFill>
                  <a:schemeClr val="lt1"/>
                </a:solidFill>
              </a:defRPr>
            </a:lvl4pPr>
            <a:lvl5pPr>
              <a:defRPr lang="hu-HU" dirty="0">
                <a:solidFill>
                  <a:schemeClr val="lt1"/>
                </a:solidFill>
              </a:defRPr>
            </a:lvl5pPr>
          </a:lstStyle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#1B213E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R: 27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G: 33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B: 62</a:t>
            </a:r>
          </a:p>
        </p:txBody>
      </p:sp>
      <p:sp>
        <p:nvSpPr>
          <p:cNvPr id="20" name="Szöveg helye 2">
            <a:extLst>
              <a:ext uri="{FF2B5EF4-FFF2-40B4-BE49-F238E27FC236}">
                <a16:creationId xmlns:a16="http://schemas.microsoft.com/office/drawing/2014/main" id="{D087F051-8D62-46DA-8A60-143D810D74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13868" y="1709738"/>
            <a:ext cx="1344612" cy="12350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indent="0">
              <a:lnSpc>
                <a:spcPct val="100000"/>
              </a:lnSpc>
              <a:spcBef>
                <a:spcPts val="0"/>
              </a:spcBef>
              <a:buFontTx/>
              <a:buNone/>
              <a:defRPr lang="hu-HU" sz="1400" kern="1200" dirty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hu-HU" sz="1800" dirty="0">
                <a:solidFill>
                  <a:schemeClr val="lt1"/>
                </a:solidFill>
              </a:defRPr>
            </a:lvl2pPr>
            <a:lvl3pPr>
              <a:defRPr lang="hu-HU" sz="1800" dirty="0">
                <a:solidFill>
                  <a:schemeClr val="lt1"/>
                </a:solidFill>
              </a:defRPr>
            </a:lvl3pPr>
            <a:lvl4pPr>
              <a:defRPr lang="hu-HU" dirty="0">
                <a:solidFill>
                  <a:schemeClr val="lt1"/>
                </a:solidFill>
              </a:defRPr>
            </a:lvl4pPr>
            <a:lvl5pPr>
              <a:defRPr lang="hu-HU" dirty="0">
                <a:solidFill>
                  <a:schemeClr val="lt1"/>
                </a:solidFill>
              </a:defRPr>
            </a:lvl5pPr>
          </a:lstStyle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#BF8F55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R: 191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G: 143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B: 85</a:t>
            </a:r>
          </a:p>
        </p:txBody>
      </p:sp>
      <p:sp>
        <p:nvSpPr>
          <p:cNvPr id="21" name="Szöveg helye 2">
            <a:extLst>
              <a:ext uri="{FF2B5EF4-FFF2-40B4-BE49-F238E27FC236}">
                <a16:creationId xmlns:a16="http://schemas.microsoft.com/office/drawing/2014/main" id="{FC50CF5B-2B5D-414B-9A11-E1D39A7F4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60268" y="1709738"/>
            <a:ext cx="1344612" cy="12350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indent="0">
              <a:lnSpc>
                <a:spcPct val="100000"/>
              </a:lnSpc>
              <a:spcBef>
                <a:spcPts val="0"/>
              </a:spcBef>
              <a:buFontTx/>
              <a:buNone/>
              <a:defRPr lang="hu-HU" sz="1400" kern="1200" dirty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hu-HU" sz="1800" dirty="0">
                <a:solidFill>
                  <a:schemeClr val="lt1"/>
                </a:solidFill>
              </a:defRPr>
            </a:lvl2pPr>
            <a:lvl3pPr>
              <a:defRPr lang="hu-HU" sz="1800" dirty="0">
                <a:solidFill>
                  <a:schemeClr val="lt1"/>
                </a:solidFill>
              </a:defRPr>
            </a:lvl3pPr>
            <a:lvl4pPr>
              <a:defRPr lang="hu-HU" dirty="0">
                <a:solidFill>
                  <a:schemeClr val="lt1"/>
                </a:solidFill>
              </a:defRPr>
            </a:lvl4pPr>
            <a:lvl5pPr>
              <a:defRPr lang="hu-HU" dirty="0">
                <a:solidFill>
                  <a:schemeClr val="lt1"/>
                </a:solidFill>
              </a:defRPr>
            </a:lvl5pPr>
          </a:lstStyle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#BF8F55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R: 191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G: 143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B: 85</a:t>
            </a:r>
          </a:p>
        </p:txBody>
      </p:sp>
      <p:sp>
        <p:nvSpPr>
          <p:cNvPr id="22" name="Szöveg helye 2">
            <a:extLst>
              <a:ext uri="{FF2B5EF4-FFF2-40B4-BE49-F238E27FC236}">
                <a16:creationId xmlns:a16="http://schemas.microsoft.com/office/drawing/2014/main" id="{0FB9DD1C-8102-4716-8A65-5FF01DF5BF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7468" y="2944813"/>
            <a:ext cx="1344612" cy="12350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indent="0">
              <a:lnSpc>
                <a:spcPct val="100000"/>
              </a:lnSpc>
              <a:spcBef>
                <a:spcPts val="0"/>
              </a:spcBef>
              <a:buFontTx/>
              <a:buNone/>
              <a:defRPr lang="hu-HU" sz="1400" dirty="0" smtClean="0"/>
            </a:lvl1pPr>
            <a:lvl2pPr>
              <a:defRPr lang="hu-HU" sz="1800" dirty="0">
                <a:solidFill>
                  <a:schemeClr val="lt1"/>
                </a:solidFill>
              </a:defRPr>
            </a:lvl2pPr>
            <a:lvl3pPr>
              <a:defRPr lang="hu-HU" sz="1800" dirty="0">
                <a:solidFill>
                  <a:schemeClr val="lt1"/>
                </a:solidFill>
              </a:defRPr>
            </a:lvl3pPr>
            <a:lvl4pPr>
              <a:defRPr lang="hu-HU" dirty="0">
                <a:solidFill>
                  <a:schemeClr val="lt1"/>
                </a:solidFill>
              </a:defRPr>
            </a:lvl4pPr>
            <a:lvl5pPr>
              <a:defRPr lang="hu-HU" dirty="0">
                <a:solidFill>
                  <a:schemeClr val="lt1"/>
                </a:solidFill>
              </a:defRPr>
            </a:lvl5pPr>
          </a:lstStyle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#4D4B66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R: 77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G: 75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B: 102</a:t>
            </a:r>
          </a:p>
        </p:txBody>
      </p:sp>
      <p:sp>
        <p:nvSpPr>
          <p:cNvPr id="23" name="Szöveg helye 2">
            <a:extLst>
              <a:ext uri="{FF2B5EF4-FFF2-40B4-BE49-F238E27FC236}">
                <a16:creationId xmlns:a16="http://schemas.microsoft.com/office/drawing/2014/main" id="{238E8D38-897A-4349-BBF1-1C79C4C05D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13868" y="2944813"/>
            <a:ext cx="1344612" cy="12350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indent="0">
              <a:lnSpc>
                <a:spcPct val="100000"/>
              </a:lnSpc>
              <a:spcBef>
                <a:spcPts val="0"/>
              </a:spcBef>
              <a:buFontTx/>
              <a:buNone/>
              <a:defRPr lang="hu-HU" sz="1400" dirty="0"/>
            </a:lvl1pPr>
            <a:lvl2pPr>
              <a:defRPr lang="hu-HU" sz="1800" dirty="0">
                <a:solidFill>
                  <a:schemeClr val="lt1"/>
                </a:solidFill>
              </a:defRPr>
            </a:lvl2pPr>
            <a:lvl3pPr>
              <a:defRPr lang="hu-HU" sz="1800" dirty="0">
                <a:solidFill>
                  <a:schemeClr val="lt1"/>
                </a:solidFill>
              </a:defRPr>
            </a:lvl3pPr>
            <a:lvl4pPr>
              <a:defRPr lang="hu-HU" dirty="0">
                <a:solidFill>
                  <a:schemeClr val="lt1"/>
                </a:solidFill>
              </a:defRPr>
            </a:lvl4pPr>
            <a:lvl5pPr>
              <a:defRPr lang="hu-HU" dirty="0">
                <a:solidFill>
                  <a:schemeClr val="lt1"/>
                </a:solidFill>
              </a:defRPr>
            </a:lvl5pPr>
          </a:lstStyle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#D1AF84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R: 209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G: 175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B: 132</a:t>
            </a:r>
          </a:p>
        </p:txBody>
      </p:sp>
      <p:sp>
        <p:nvSpPr>
          <p:cNvPr id="24" name="Szöveg helye 2">
            <a:extLst>
              <a:ext uri="{FF2B5EF4-FFF2-40B4-BE49-F238E27FC236}">
                <a16:creationId xmlns:a16="http://schemas.microsoft.com/office/drawing/2014/main" id="{4DEC37BB-C2FE-4FD2-8C4E-91ED114AFFA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60268" y="2944813"/>
            <a:ext cx="1344612" cy="12350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indent="0">
              <a:lnSpc>
                <a:spcPct val="100000"/>
              </a:lnSpc>
              <a:spcBef>
                <a:spcPts val="0"/>
              </a:spcBef>
              <a:buFontTx/>
              <a:buNone/>
              <a:defRPr lang="hu-HU" sz="1400" dirty="0"/>
            </a:lvl1pPr>
            <a:lvl2pPr>
              <a:defRPr lang="hu-HU" sz="1800" dirty="0">
                <a:solidFill>
                  <a:schemeClr val="lt1"/>
                </a:solidFill>
              </a:defRPr>
            </a:lvl2pPr>
            <a:lvl3pPr>
              <a:defRPr lang="hu-HU" sz="1800" dirty="0">
                <a:solidFill>
                  <a:schemeClr val="lt1"/>
                </a:solidFill>
              </a:defRPr>
            </a:lvl3pPr>
            <a:lvl4pPr>
              <a:defRPr lang="hu-HU" dirty="0">
                <a:solidFill>
                  <a:schemeClr val="lt1"/>
                </a:solidFill>
              </a:defRPr>
            </a:lvl4pPr>
            <a:lvl5pPr>
              <a:defRPr lang="hu-HU" dirty="0">
                <a:solidFill>
                  <a:schemeClr val="lt1"/>
                </a:solidFill>
              </a:defRPr>
            </a:lvl5pPr>
          </a:lstStyle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#898E97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R: 137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G: 142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B: 151</a:t>
            </a:r>
          </a:p>
        </p:txBody>
      </p:sp>
      <p:sp>
        <p:nvSpPr>
          <p:cNvPr id="25" name="Szöveg helye 2">
            <a:extLst>
              <a:ext uri="{FF2B5EF4-FFF2-40B4-BE49-F238E27FC236}">
                <a16:creationId xmlns:a16="http://schemas.microsoft.com/office/drawing/2014/main" id="{CBE297A6-B32D-4207-A0C9-CF1D101497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67468" y="4179888"/>
            <a:ext cx="1344612" cy="12350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indent="0">
              <a:lnSpc>
                <a:spcPct val="100000"/>
              </a:lnSpc>
              <a:spcBef>
                <a:spcPts val="0"/>
              </a:spcBef>
              <a:buFontTx/>
              <a:buNone/>
              <a:defRPr lang="hu-HU" sz="1400" dirty="0" smtClean="0"/>
            </a:lvl1pPr>
            <a:lvl2pPr>
              <a:defRPr lang="hu-HU" sz="1800" dirty="0">
                <a:solidFill>
                  <a:schemeClr val="lt1"/>
                </a:solidFill>
              </a:defRPr>
            </a:lvl2pPr>
            <a:lvl3pPr>
              <a:defRPr lang="hu-HU" sz="1800" dirty="0">
                <a:solidFill>
                  <a:schemeClr val="lt1"/>
                </a:solidFill>
              </a:defRPr>
            </a:lvl3pPr>
            <a:lvl4pPr>
              <a:defRPr lang="hu-HU" dirty="0">
                <a:solidFill>
                  <a:schemeClr val="lt1"/>
                </a:solidFill>
              </a:defRPr>
            </a:lvl4pPr>
            <a:lvl5pPr>
              <a:defRPr lang="hu-HU" dirty="0">
                <a:solidFill>
                  <a:schemeClr val="lt1"/>
                </a:solidFill>
              </a:defRPr>
            </a:lvl5pPr>
          </a:lstStyle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#78748A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R: 120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G: 116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B: 138</a:t>
            </a:r>
          </a:p>
        </p:txBody>
      </p:sp>
      <p:sp>
        <p:nvSpPr>
          <p:cNvPr id="26" name="Szöveg helye 2">
            <a:extLst>
              <a:ext uri="{FF2B5EF4-FFF2-40B4-BE49-F238E27FC236}">
                <a16:creationId xmlns:a16="http://schemas.microsoft.com/office/drawing/2014/main" id="{B1D8978E-EEE7-4B49-B5E2-CF5A31D4540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13868" y="4179888"/>
            <a:ext cx="1344612" cy="1235075"/>
          </a:xfrm>
          <a:prstGeom prst="rect">
            <a:avLst/>
          </a:prstGeom>
          <a:solidFill>
            <a:srgbClr val="DEC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indent="0">
              <a:lnSpc>
                <a:spcPct val="100000"/>
              </a:lnSpc>
              <a:spcBef>
                <a:spcPts val="0"/>
              </a:spcBef>
              <a:buFontTx/>
              <a:buNone/>
              <a:defRPr lang="hu-HU" sz="1400" dirty="0"/>
            </a:lvl1pPr>
            <a:lvl2pPr>
              <a:defRPr lang="hu-HU" sz="1800" dirty="0">
                <a:solidFill>
                  <a:schemeClr val="lt1"/>
                </a:solidFill>
              </a:defRPr>
            </a:lvl2pPr>
            <a:lvl3pPr>
              <a:defRPr lang="hu-HU" sz="1800" dirty="0">
                <a:solidFill>
                  <a:schemeClr val="lt1"/>
                </a:solidFill>
              </a:defRPr>
            </a:lvl3pPr>
            <a:lvl4pPr>
              <a:defRPr lang="hu-HU" dirty="0">
                <a:solidFill>
                  <a:schemeClr val="lt1"/>
                </a:solidFill>
              </a:defRPr>
            </a:lvl4pPr>
            <a:lvl5pPr>
              <a:defRPr lang="hu-HU" dirty="0">
                <a:solidFill>
                  <a:schemeClr val="lt1"/>
                </a:solidFill>
              </a:defRPr>
            </a:lvl5pPr>
          </a:lstStyle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#DEC5A6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R: 222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G: 197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B: 166</a:t>
            </a:r>
          </a:p>
        </p:txBody>
      </p:sp>
      <p:sp>
        <p:nvSpPr>
          <p:cNvPr id="27" name="Szöveg helye 2">
            <a:extLst>
              <a:ext uri="{FF2B5EF4-FFF2-40B4-BE49-F238E27FC236}">
                <a16:creationId xmlns:a16="http://schemas.microsoft.com/office/drawing/2014/main" id="{D8D0C5F9-8300-4FB0-87E8-52C68B9D90F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60268" y="4179888"/>
            <a:ext cx="1344612" cy="1235075"/>
          </a:xfrm>
          <a:prstGeom prst="rect">
            <a:avLst/>
          </a:prstGeom>
          <a:solidFill>
            <a:srgbClr val="A9AB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indent="0">
              <a:lnSpc>
                <a:spcPct val="100000"/>
              </a:lnSpc>
              <a:spcBef>
                <a:spcPts val="0"/>
              </a:spcBef>
              <a:buFontTx/>
              <a:buNone/>
              <a:defRPr lang="hu-HU" sz="1400" dirty="0"/>
            </a:lvl1pPr>
            <a:lvl2pPr>
              <a:defRPr lang="hu-HU" sz="1800" dirty="0">
                <a:solidFill>
                  <a:schemeClr val="lt1"/>
                </a:solidFill>
              </a:defRPr>
            </a:lvl2pPr>
            <a:lvl3pPr>
              <a:defRPr lang="hu-HU" sz="1800" dirty="0">
                <a:solidFill>
                  <a:schemeClr val="lt1"/>
                </a:solidFill>
              </a:defRPr>
            </a:lvl3pPr>
            <a:lvl4pPr>
              <a:defRPr lang="hu-HU" dirty="0">
                <a:solidFill>
                  <a:schemeClr val="lt1"/>
                </a:solidFill>
              </a:defRPr>
            </a:lvl4pPr>
            <a:lvl5pPr>
              <a:defRPr lang="hu-HU" dirty="0">
                <a:solidFill>
                  <a:schemeClr val="lt1"/>
                </a:solidFill>
              </a:defRPr>
            </a:lvl5pPr>
          </a:lstStyle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#A9ABB2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R: 169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G: 171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B: 178</a:t>
            </a:r>
          </a:p>
        </p:txBody>
      </p:sp>
    </p:spTree>
    <p:extLst>
      <p:ext uri="{BB962C8B-B14F-4D97-AF65-F5344CB8AC3E}">
        <p14:creationId xmlns:p14="http://schemas.microsoft.com/office/powerpoint/2010/main" val="28199059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rvinus alapsz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zöveg helye 2">
            <a:extLst>
              <a:ext uri="{FF2B5EF4-FFF2-40B4-BE49-F238E27FC236}">
                <a16:creationId xmlns:a16="http://schemas.microsoft.com/office/drawing/2014/main" id="{10D7E271-1A65-407D-9591-D44BF31B7A5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708149" y="1720930"/>
            <a:ext cx="1344612" cy="1137920"/>
          </a:xfrm>
          <a:prstGeom prst="rect">
            <a:avLst/>
          </a:prstGeom>
          <a:solidFill>
            <a:srgbClr val="855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indent="0">
              <a:lnSpc>
                <a:spcPct val="100000"/>
              </a:lnSpc>
              <a:spcBef>
                <a:spcPts val="0"/>
              </a:spcBef>
              <a:buFontTx/>
              <a:buNone/>
              <a:defRPr lang="hu-HU" sz="1400" dirty="0"/>
            </a:lvl1pPr>
            <a:lvl2pPr>
              <a:defRPr lang="hu-HU" sz="1800" dirty="0">
                <a:solidFill>
                  <a:schemeClr val="lt1"/>
                </a:solidFill>
              </a:defRPr>
            </a:lvl2pPr>
            <a:lvl3pPr>
              <a:defRPr lang="hu-HU" sz="1800" dirty="0">
                <a:solidFill>
                  <a:schemeClr val="lt1"/>
                </a:solidFill>
              </a:defRPr>
            </a:lvl3pPr>
            <a:lvl4pPr>
              <a:defRPr lang="hu-HU" dirty="0">
                <a:solidFill>
                  <a:schemeClr val="lt1"/>
                </a:solidFill>
              </a:defRPr>
            </a:lvl4pPr>
            <a:lvl5pPr>
              <a:defRPr lang="hu-HU" dirty="0">
                <a:solidFill>
                  <a:schemeClr val="lt1"/>
                </a:solidFill>
              </a:defRPr>
            </a:lvl5pPr>
          </a:lstStyle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#855C24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R: 133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G: 92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B: 36</a:t>
            </a:r>
          </a:p>
        </p:txBody>
      </p:sp>
      <p:sp>
        <p:nvSpPr>
          <p:cNvPr id="68" name="Szöveg helye 2">
            <a:extLst>
              <a:ext uri="{FF2B5EF4-FFF2-40B4-BE49-F238E27FC236}">
                <a16:creationId xmlns:a16="http://schemas.microsoft.com/office/drawing/2014/main" id="{2468F37F-BCD9-47B7-BE94-BE8C06A3EDB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054549" y="1720930"/>
            <a:ext cx="1344612" cy="1137920"/>
          </a:xfrm>
          <a:prstGeom prst="rect">
            <a:avLst/>
          </a:prstGeom>
          <a:solidFill>
            <a:srgbClr val="3D45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indent="0">
              <a:lnSpc>
                <a:spcPct val="100000"/>
              </a:lnSpc>
              <a:spcBef>
                <a:spcPts val="0"/>
              </a:spcBef>
              <a:buFontTx/>
              <a:buNone/>
              <a:defRPr lang="hu-HU" sz="1400" dirty="0"/>
            </a:lvl1pPr>
            <a:lvl2pPr>
              <a:defRPr lang="hu-HU" sz="1800" dirty="0">
                <a:solidFill>
                  <a:schemeClr val="lt1"/>
                </a:solidFill>
              </a:defRPr>
            </a:lvl2pPr>
            <a:lvl3pPr>
              <a:defRPr lang="hu-HU" sz="1800" dirty="0">
                <a:solidFill>
                  <a:schemeClr val="lt1"/>
                </a:solidFill>
              </a:defRPr>
            </a:lvl3pPr>
            <a:lvl4pPr>
              <a:defRPr lang="hu-HU" dirty="0">
                <a:solidFill>
                  <a:schemeClr val="lt1"/>
                </a:solidFill>
              </a:defRPr>
            </a:lvl4pPr>
            <a:lvl5pPr>
              <a:defRPr lang="hu-HU" dirty="0">
                <a:solidFill>
                  <a:schemeClr val="lt1"/>
                </a:solidFill>
              </a:defRPr>
            </a:lvl5pPr>
          </a:lstStyle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#3D454C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R: 61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G: 69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B: 76</a:t>
            </a:r>
          </a:p>
        </p:txBody>
      </p:sp>
      <p:sp>
        <p:nvSpPr>
          <p:cNvPr id="64" name="Szöveg helye 2">
            <a:extLst>
              <a:ext uri="{FF2B5EF4-FFF2-40B4-BE49-F238E27FC236}">
                <a16:creationId xmlns:a16="http://schemas.microsoft.com/office/drawing/2014/main" id="{878F7897-9F84-4AB7-858B-6A9E5AF5226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408809" y="2860041"/>
            <a:ext cx="1344612" cy="1137920"/>
          </a:xfrm>
          <a:prstGeom prst="rect">
            <a:avLst/>
          </a:prstGeom>
          <a:solidFill>
            <a:srgbClr val="F9D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indent="0">
              <a:lnSpc>
                <a:spcPct val="100000"/>
              </a:lnSpc>
              <a:spcBef>
                <a:spcPts val="0"/>
              </a:spcBef>
              <a:buFontTx/>
              <a:buNone/>
              <a:defRPr lang="hu-HU" sz="1400" kern="1200" dirty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hu-HU" sz="1800" dirty="0">
                <a:solidFill>
                  <a:schemeClr val="lt1"/>
                </a:solidFill>
              </a:defRPr>
            </a:lvl2pPr>
            <a:lvl3pPr>
              <a:defRPr lang="hu-HU" sz="1800" dirty="0">
                <a:solidFill>
                  <a:schemeClr val="lt1"/>
                </a:solidFill>
              </a:defRPr>
            </a:lvl3pPr>
            <a:lvl4pPr>
              <a:defRPr lang="hu-HU" dirty="0">
                <a:solidFill>
                  <a:schemeClr val="lt1"/>
                </a:solidFill>
              </a:defRPr>
            </a:lvl4pPr>
            <a:lvl5pPr>
              <a:defRPr lang="hu-HU" dirty="0">
                <a:solidFill>
                  <a:schemeClr val="lt1"/>
                </a:solidFill>
              </a:defRPr>
            </a:lvl5pPr>
          </a:lstStyle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#F9D97C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R: 249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G: 217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B: 124</a:t>
            </a:r>
          </a:p>
        </p:txBody>
      </p:sp>
      <p:sp>
        <p:nvSpPr>
          <p:cNvPr id="66" name="Szöveg helye 2">
            <a:extLst>
              <a:ext uri="{FF2B5EF4-FFF2-40B4-BE49-F238E27FC236}">
                <a16:creationId xmlns:a16="http://schemas.microsoft.com/office/drawing/2014/main" id="{426B2BCB-6125-4E17-8B8D-161AB62D21C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404877" y="3994107"/>
            <a:ext cx="1344612" cy="1137920"/>
          </a:xfrm>
          <a:prstGeom prst="rect">
            <a:avLst/>
          </a:prstGeom>
          <a:solidFill>
            <a:srgbClr val="FBE3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indent="0">
              <a:lnSpc>
                <a:spcPct val="100000"/>
              </a:lnSpc>
              <a:spcBef>
                <a:spcPts val="0"/>
              </a:spcBef>
              <a:buFontTx/>
              <a:buNone/>
              <a:defRPr lang="hu-HU" sz="1400" kern="1200" dirty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hu-HU" sz="1800" dirty="0">
                <a:solidFill>
                  <a:schemeClr val="lt1"/>
                </a:solidFill>
              </a:defRPr>
            </a:lvl2pPr>
            <a:lvl3pPr>
              <a:defRPr lang="hu-HU" sz="1800" dirty="0">
                <a:solidFill>
                  <a:schemeClr val="lt1"/>
                </a:solidFill>
              </a:defRPr>
            </a:lvl3pPr>
            <a:lvl4pPr>
              <a:defRPr lang="hu-HU" dirty="0">
                <a:solidFill>
                  <a:schemeClr val="lt1"/>
                </a:solidFill>
              </a:defRPr>
            </a:lvl4pPr>
            <a:lvl5pPr>
              <a:defRPr lang="hu-HU" dirty="0">
                <a:solidFill>
                  <a:schemeClr val="lt1"/>
                </a:solidFill>
              </a:defRPr>
            </a:lvl5pPr>
          </a:lstStyle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#FBE3A5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R: 251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G: 227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B: 165</a:t>
            </a:r>
          </a:p>
        </p:txBody>
      </p:sp>
      <p:sp>
        <p:nvSpPr>
          <p:cNvPr id="61" name="Szöveg helye 2">
            <a:extLst>
              <a:ext uri="{FF2B5EF4-FFF2-40B4-BE49-F238E27FC236}">
                <a16:creationId xmlns:a16="http://schemas.microsoft.com/office/drawing/2014/main" id="{CDBD1D9F-BD5C-4E04-8B3B-438A032E781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63537" y="2860041"/>
            <a:ext cx="1344612" cy="1137920"/>
          </a:xfrm>
          <a:prstGeom prst="rect">
            <a:avLst/>
          </a:prstGeom>
          <a:solidFill>
            <a:srgbClr val="100C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indent="0">
              <a:lnSpc>
                <a:spcPct val="100000"/>
              </a:lnSpc>
              <a:spcBef>
                <a:spcPts val="0"/>
              </a:spcBef>
              <a:buFontTx/>
              <a:buNone/>
              <a:defRPr lang="hu-HU" sz="1400" kern="1200" dirty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hu-HU" sz="1800" dirty="0">
                <a:solidFill>
                  <a:schemeClr val="lt1"/>
                </a:solidFill>
              </a:defRPr>
            </a:lvl2pPr>
            <a:lvl3pPr>
              <a:defRPr lang="hu-HU" sz="1800" dirty="0">
                <a:solidFill>
                  <a:schemeClr val="lt1"/>
                </a:solidFill>
              </a:defRPr>
            </a:lvl3pPr>
            <a:lvl4pPr>
              <a:defRPr lang="hu-HU" dirty="0">
                <a:solidFill>
                  <a:schemeClr val="lt1"/>
                </a:solidFill>
              </a:defRPr>
            </a:lvl4pPr>
            <a:lvl5pPr>
              <a:defRPr lang="hu-HU" dirty="0">
                <a:solidFill>
                  <a:schemeClr val="lt1"/>
                </a:solidFill>
              </a:defRPr>
            </a:lvl5pPr>
          </a:lstStyle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#101226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R: 16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G: 18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B: 38</a:t>
            </a:r>
          </a:p>
        </p:txBody>
      </p:sp>
      <p:sp>
        <p:nvSpPr>
          <p:cNvPr id="60" name="Szöveg helye 2">
            <a:extLst>
              <a:ext uri="{FF2B5EF4-FFF2-40B4-BE49-F238E27FC236}">
                <a16:creationId xmlns:a16="http://schemas.microsoft.com/office/drawing/2014/main" id="{687B8954-55AE-4BD3-9F4A-CE25883E442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70150" y="1722119"/>
            <a:ext cx="1344612" cy="1137920"/>
          </a:xfrm>
          <a:prstGeom prst="rect">
            <a:avLst/>
          </a:prstGeom>
          <a:solidFill>
            <a:srgbClr val="100C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indent="0">
              <a:lnSpc>
                <a:spcPct val="100000"/>
              </a:lnSpc>
              <a:spcBef>
                <a:spcPts val="0"/>
              </a:spcBef>
              <a:buFontTx/>
              <a:buNone/>
              <a:defRPr lang="hu-HU" sz="1400" kern="1200" dirty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hu-HU" sz="1800" dirty="0">
                <a:solidFill>
                  <a:schemeClr val="lt1"/>
                </a:solidFill>
              </a:defRPr>
            </a:lvl2pPr>
            <a:lvl3pPr>
              <a:defRPr lang="hu-HU" sz="1800" dirty="0">
                <a:solidFill>
                  <a:schemeClr val="lt1"/>
                </a:solidFill>
              </a:defRPr>
            </a:lvl3pPr>
            <a:lvl4pPr>
              <a:defRPr lang="hu-HU" dirty="0">
                <a:solidFill>
                  <a:schemeClr val="lt1"/>
                </a:solidFill>
              </a:defRPr>
            </a:lvl4pPr>
            <a:lvl5pPr>
              <a:defRPr lang="hu-HU" dirty="0">
                <a:solidFill>
                  <a:schemeClr val="lt1"/>
                </a:solidFill>
              </a:defRPr>
            </a:lvl5pPr>
          </a:lstStyle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#100C08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R: 16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G: 12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B: 8</a:t>
            </a:r>
          </a:p>
        </p:txBody>
      </p:sp>
      <p:sp>
        <p:nvSpPr>
          <p:cNvPr id="59" name="Szöveg helye 2">
            <a:extLst>
              <a:ext uri="{FF2B5EF4-FFF2-40B4-BE49-F238E27FC236}">
                <a16:creationId xmlns:a16="http://schemas.microsoft.com/office/drawing/2014/main" id="{7A177879-779E-4D62-897E-FD27AD7BF07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399160" y="1722120"/>
            <a:ext cx="1344612" cy="1137920"/>
          </a:xfrm>
          <a:prstGeom prst="rect">
            <a:avLst/>
          </a:prstGeom>
          <a:solidFill>
            <a:srgbClr val="E0AA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indent="0">
              <a:lnSpc>
                <a:spcPct val="100000"/>
              </a:lnSpc>
              <a:spcBef>
                <a:spcPts val="0"/>
              </a:spcBef>
              <a:buFontTx/>
              <a:buNone/>
              <a:defRPr lang="hu-HU" sz="1400" kern="1200" dirty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hu-HU" sz="1800" dirty="0">
                <a:solidFill>
                  <a:schemeClr val="lt1"/>
                </a:solidFill>
              </a:defRPr>
            </a:lvl2pPr>
            <a:lvl3pPr>
              <a:defRPr lang="hu-HU" sz="1800" dirty="0">
                <a:solidFill>
                  <a:schemeClr val="lt1"/>
                </a:solidFill>
              </a:defRPr>
            </a:lvl3pPr>
            <a:lvl4pPr>
              <a:defRPr lang="hu-HU" dirty="0">
                <a:solidFill>
                  <a:schemeClr val="lt1"/>
                </a:solidFill>
              </a:defRPr>
            </a:lvl4pPr>
            <a:lvl5pPr>
              <a:defRPr lang="hu-HU" dirty="0">
                <a:solidFill>
                  <a:schemeClr val="lt1"/>
                </a:solidFill>
              </a:defRPr>
            </a:lvl5pPr>
          </a:lstStyle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#E0AA26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R: 224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G: 170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B: 38</a:t>
            </a:r>
          </a:p>
        </p:txBody>
      </p:sp>
      <p:sp>
        <p:nvSpPr>
          <p:cNvPr id="4" name="Szöveg helye 29">
            <a:extLst>
              <a:ext uri="{FF2B5EF4-FFF2-40B4-BE49-F238E27FC236}">
                <a16:creationId xmlns:a16="http://schemas.microsoft.com/office/drawing/2014/main" id="{B3A51A6E-BA40-41E4-9035-49E0B32CB69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42987" y="2852738"/>
            <a:ext cx="4781551" cy="34210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 sz="1800">
                <a:latin typeface="Arial "/>
              </a:defRPr>
            </a:lvl1pPr>
          </a:lstStyle>
          <a:p>
            <a:r>
              <a:rPr lang="hu-HU" dirty="0"/>
              <a:t>A Corvinus arculati rendszeréhez használt színek listája </a:t>
            </a:r>
            <a:r>
              <a:rPr lang="hu-HU" dirty="0" err="1"/>
              <a:t>hexa</a:t>
            </a:r>
            <a:r>
              <a:rPr lang="hu-HU" dirty="0"/>
              <a:t> kódokkal.</a:t>
            </a:r>
          </a:p>
          <a:p>
            <a:r>
              <a:rPr lang="hu-HU" dirty="0"/>
              <a:t>A sablonban létrehoztunk egy </a:t>
            </a:r>
            <a:r>
              <a:rPr lang="hu-HU" b="1" dirty="0"/>
              <a:t>Corvinus színsémát </a:t>
            </a:r>
            <a:r>
              <a:rPr lang="hu-HU" dirty="0"/>
              <a:t>ezekből a színekből. </a:t>
            </a:r>
            <a:endParaRPr lang="en-US" dirty="0"/>
          </a:p>
          <a:p>
            <a:pPr marL="0" indent="0"/>
            <a:r>
              <a:rPr lang="hu-HU" dirty="0"/>
              <a:t>A PPT nem enged 10 színnél többet előre definiálni. </a:t>
            </a:r>
          </a:p>
          <a:p>
            <a:pPr marL="0" indent="0"/>
            <a:r>
              <a:rPr lang="hu-HU" dirty="0"/>
              <a:t>A</a:t>
            </a:r>
            <a:r>
              <a:rPr lang="en-US" dirty="0"/>
              <a:t> </a:t>
            </a:r>
            <a:r>
              <a:rPr lang="hu-HU" dirty="0"/>
              <a:t>színpalettáról kimaradt színeket</a:t>
            </a:r>
            <a:r>
              <a:rPr lang="en-US" dirty="0"/>
              <a:t> (</a:t>
            </a:r>
            <a:r>
              <a:rPr lang="hu-HU" dirty="0"/>
              <a:t>pirossal) megjelöltük, a megadott </a:t>
            </a:r>
            <a:r>
              <a:rPr lang="hu-HU" dirty="0" err="1"/>
              <a:t>hexa</a:t>
            </a:r>
            <a:r>
              <a:rPr lang="hu-HU" dirty="0"/>
              <a:t> kódokkal lehet egyedileg létrehozni.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9B4926A-3EFF-4F82-820B-8307E7A163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1813" y="1583728"/>
            <a:ext cx="5292725" cy="126901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</a:lstStyle>
          <a:p>
            <a:r>
              <a:rPr lang="hu-HU" dirty="0"/>
              <a:t>Corvinus alapszínek</a:t>
            </a:r>
          </a:p>
        </p:txBody>
      </p:sp>
      <p:sp>
        <p:nvSpPr>
          <p:cNvPr id="44" name="Szöveg helye 2">
            <a:extLst>
              <a:ext uri="{FF2B5EF4-FFF2-40B4-BE49-F238E27FC236}">
                <a16:creationId xmlns:a16="http://schemas.microsoft.com/office/drawing/2014/main" id="{34928A2B-8328-42BF-B432-75DE15CC950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61749" y="584200"/>
            <a:ext cx="1344612" cy="1137920"/>
          </a:xfrm>
          <a:prstGeom prst="rect">
            <a:avLst/>
          </a:prstGeom>
          <a:solidFill>
            <a:srgbClr val="1B21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indent="0">
              <a:lnSpc>
                <a:spcPct val="100000"/>
              </a:lnSpc>
              <a:spcBef>
                <a:spcPts val="0"/>
              </a:spcBef>
              <a:buFontTx/>
              <a:buNone/>
              <a:defRPr lang="hu-HU" sz="1400" kern="1200" dirty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hu-HU" sz="1800" dirty="0">
                <a:solidFill>
                  <a:schemeClr val="lt1"/>
                </a:solidFill>
              </a:defRPr>
            </a:lvl2pPr>
            <a:lvl3pPr>
              <a:defRPr lang="hu-HU" sz="1800" dirty="0">
                <a:solidFill>
                  <a:schemeClr val="lt1"/>
                </a:solidFill>
              </a:defRPr>
            </a:lvl3pPr>
            <a:lvl4pPr>
              <a:defRPr lang="hu-HU" dirty="0">
                <a:solidFill>
                  <a:schemeClr val="lt1"/>
                </a:solidFill>
              </a:defRPr>
            </a:lvl4pPr>
            <a:lvl5pPr>
              <a:defRPr lang="hu-HU" dirty="0">
                <a:solidFill>
                  <a:schemeClr val="lt1"/>
                </a:solidFill>
              </a:defRPr>
            </a:lvl5pPr>
          </a:lstStyle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#1B213E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R: 27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G: 33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B: 62</a:t>
            </a:r>
          </a:p>
        </p:txBody>
      </p:sp>
      <p:sp>
        <p:nvSpPr>
          <p:cNvPr id="45" name="Szöveg helye 2">
            <a:extLst>
              <a:ext uri="{FF2B5EF4-FFF2-40B4-BE49-F238E27FC236}">
                <a16:creationId xmlns:a16="http://schemas.microsoft.com/office/drawing/2014/main" id="{AE594D56-5E9E-454C-AF51-BCBAC4D95A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08149" y="584200"/>
            <a:ext cx="1344612" cy="11379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indent="0">
              <a:lnSpc>
                <a:spcPct val="100000"/>
              </a:lnSpc>
              <a:spcBef>
                <a:spcPts val="0"/>
              </a:spcBef>
              <a:buFontTx/>
              <a:buNone/>
              <a:defRPr lang="hu-HU" sz="1400" kern="1200" dirty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hu-HU" sz="1800" dirty="0">
                <a:solidFill>
                  <a:schemeClr val="lt1"/>
                </a:solidFill>
              </a:defRPr>
            </a:lvl2pPr>
            <a:lvl3pPr>
              <a:defRPr lang="hu-HU" sz="1800" dirty="0">
                <a:solidFill>
                  <a:schemeClr val="lt1"/>
                </a:solidFill>
              </a:defRPr>
            </a:lvl3pPr>
            <a:lvl4pPr>
              <a:defRPr lang="hu-HU" dirty="0">
                <a:solidFill>
                  <a:schemeClr val="lt1"/>
                </a:solidFill>
              </a:defRPr>
            </a:lvl4pPr>
            <a:lvl5pPr>
              <a:defRPr lang="hu-HU" dirty="0">
                <a:solidFill>
                  <a:schemeClr val="lt1"/>
                </a:solidFill>
              </a:defRPr>
            </a:lvl5pPr>
          </a:lstStyle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#BF8F55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R: 191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G: 143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B: 85</a:t>
            </a:r>
          </a:p>
        </p:txBody>
      </p:sp>
      <p:sp>
        <p:nvSpPr>
          <p:cNvPr id="46" name="Szöveg helye 2">
            <a:extLst>
              <a:ext uri="{FF2B5EF4-FFF2-40B4-BE49-F238E27FC236}">
                <a16:creationId xmlns:a16="http://schemas.microsoft.com/office/drawing/2014/main" id="{0179EF2A-C28E-4705-92BF-61CDF3F0620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54549" y="584200"/>
            <a:ext cx="1344612" cy="11379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indent="0">
              <a:lnSpc>
                <a:spcPct val="100000"/>
              </a:lnSpc>
              <a:spcBef>
                <a:spcPts val="0"/>
              </a:spcBef>
              <a:buFontTx/>
              <a:buNone/>
              <a:defRPr lang="hu-HU" sz="1400" kern="1200" dirty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hu-HU" sz="1800" dirty="0">
                <a:solidFill>
                  <a:schemeClr val="lt1"/>
                </a:solidFill>
              </a:defRPr>
            </a:lvl2pPr>
            <a:lvl3pPr>
              <a:defRPr lang="hu-HU" sz="1800" dirty="0">
                <a:solidFill>
                  <a:schemeClr val="lt1"/>
                </a:solidFill>
              </a:defRPr>
            </a:lvl3pPr>
            <a:lvl4pPr>
              <a:defRPr lang="hu-HU" dirty="0">
                <a:solidFill>
                  <a:schemeClr val="lt1"/>
                </a:solidFill>
              </a:defRPr>
            </a:lvl4pPr>
            <a:lvl5pPr>
              <a:defRPr lang="hu-HU" dirty="0">
                <a:solidFill>
                  <a:schemeClr val="lt1"/>
                </a:solidFill>
              </a:defRPr>
            </a:lvl5pPr>
          </a:lstStyle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#BF8F55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R: 191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G: 143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B: 85</a:t>
            </a:r>
          </a:p>
        </p:txBody>
      </p:sp>
      <p:sp>
        <p:nvSpPr>
          <p:cNvPr id="47" name="Szöveg helye 2">
            <a:extLst>
              <a:ext uri="{FF2B5EF4-FFF2-40B4-BE49-F238E27FC236}">
                <a16:creationId xmlns:a16="http://schemas.microsoft.com/office/drawing/2014/main" id="{032C8C9F-9460-4BC4-A828-6B97F4C1D4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04877" y="584200"/>
            <a:ext cx="1344612" cy="1137920"/>
          </a:xfrm>
          <a:prstGeom prst="rect">
            <a:avLst/>
          </a:prstGeom>
          <a:solidFill>
            <a:srgbClr val="F5C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indent="0">
              <a:lnSpc>
                <a:spcPct val="100000"/>
              </a:lnSpc>
              <a:spcBef>
                <a:spcPts val="0"/>
              </a:spcBef>
              <a:buFontTx/>
              <a:buNone/>
              <a:defRPr lang="hu-HU" sz="1400" kern="1200" dirty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hu-HU" sz="1800" dirty="0">
                <a:solidFill>
                  <a:schemeClr val="lt1"/>
                </a:solidFill>
              </a:defRPr>
            </a:lvl2pPr>
            <a:lvl3pPr>
              <a:defRPr lang="hu-HU" sz="1800" dirty="0">
                <a:solidFill>
                  <a:schemeClr val="lt1"/>
                </a:solidFill>
              </a:defRPr>
            </a:lvl3pPr>
            <a:lvl4pPr>
              <a:defRPr lang="hu-HU" dirty="0">
                <a:solidFill>
                  <a:schemeClr val="lt1"/>
                </a:solidFill>
              </a:defRPr>
            </a:lvl4pPr>
            <a:lvl5pPr>
              <a:defRPr lang="hu-HU" dirty="0">
                <a:solidFill>
                  <a:schemeClr val="lt1"/>
                </a:solidFill>
              </a:defRPr>
            </a:lvl5pPr>
          </a:lstStyle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#F5C832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R: 245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G: 200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B: 50</a:t>
            </a:r>
          </a:p>
        </p:txBody>
      </p:sp>
      <p:sp>
        <p:nvSpPr>
          <p:cNvPr id="51" name="Szöveg helye 2">
            <a:extLst>
              <a:ext uri="{FF2B5EF4-FFF2-40B4-BE49-F238E27FC236}">
                <a16:creationId xmlns:a16="http://schemas.microsoft.com/office/drawing/2014/main" id="{1A5369DE-B5E2-4B95-8321-098791F3AC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13868" y="2860040"/>
            <a:ext cx="1344612" cy="1137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indent="0">
              <a:lnSpc>
                <a:spcPct val="100000"/>
              </a:lnSpc>
              <a:spcBef>
                <a:spcPts val="0"/>
              </a:spcBef>
              <a:buFontTx/>
              <a:buNone/>
              <a:defRPr lang="hu-HU" sz="1400" dirty="0"/>
            </a:lvl1pPr>
            <a:lvl2pPr>
              <a:defRPr lang="hu-HU" sz="1800" dirty="0">
                <a:solidFill>
                  <a:schemeClr val="lt1"/>
                </a:solidFill>
              </a:defRPr>
            </a:lvl2pPr>
            <a:lvl3pPr>
              <a:defRPr lang="hu-HU" sz="1800" dirty="0">
                <a:solidFill>
                  <a:schemeClr val="lt1"/>
                </a:solidFill>
              </a:defRPr>
            </a:lvl3pPr>
            <a:lvl4pPr>
              <a:defRPr lang="hu-HU" dirty="0">
                <a:solidFill>
                  <a:schemeClr val="lt1"/>
                </a:solidFill>
              </a:defRPr>
            </a:lvl4pPr>
            <a:lvl5pPr>
              <a:defRPr lang="hu-HU" dirty="0">
                <a:solidFill>
                  <a:schemeClr val="lt1"/>
                </a:solidFill>
              </a:defRPr>
            </a:lvl5pPr>
          </a:lstStyle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#D1AF84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R: 209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G: 175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B: 132</a:t>
            </a:r>
          </a:p>
        </p:txBody>
      </p:sp>
      <p:sp>
        <p:nvSpPr>
          <p:cNvPr id="52" name="Szöveg helye 2">
            <a:extLst>
              <a:ext uri="{FF2B5EF4-FFF2-40B4-BE49-F238E27FC236}">
                <a16:creationId xmlns:a16="http://schemas.microsoft.com/office/drawing/2014/main" id="{E7DD2753-4CCB-497D-977A-7DE1583B6BC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60268" y="2860040"/>
            <a:ext cx="1344612" cy="11379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indent="0">
              <a:lnSpc>
                <a:spcPct val="100000"/>
              </a:lnSpc>
              <a:spcBef>
                <a:spcPts val="0"/>
              </a:spcBef>
              <a:buFontTx/>
              <a:buNone/>
              <a:defRPr lang="hu-HU" sz="1400" dirty="0"/>
            </a:lvl1pPr>
            <a:lvl2pPr>
              <a:defRPr lang="hu-HU" sz="1800" dirty="0">
                <a:solidFill>
                  <a:schemeClr val="lt1"/>
                </a:solidFill>
              </a:defRPr>
            </a:lvl2pPr>
            <a:lvl3pPr>
              <a:defRPr lang="hu-HU" sz="1800" dirty="0">
                <a:solidFill>
                  <a:schemeClr val="lt1"/>
                </a:solidFill>
              </a:defRPr>
            </a:lvl3pPr>
            <a:lvl4pPr>
              <a:defRPr lang="hu-HU" dirty="0">
                <a:solidFill>
                  <a:schemeClr val="lt1"/>
                </a:solidFill>
              </a:defRPr>
            </a:lvl4pPr>
            <a:lvl5pPr>
              <a:defRPr lang="hu-HU" dirty="0">
                <a:solidFill>
                  <a:schemeClr val="lt1"/>
                </a:solidFill>
              </a:defRPr>
            </a:lvl5pPr>
          </a:lstStyle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#898E97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R: 137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G: 142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B: 151</a:t>
            </a:r>
          </a:p>
        </p:txBody>
      </p:sp>
      <p:sp>
        <p:nvSpPr>
          <p:cNvPr id="53" name="Szöveg helye 2">
            <a:extLst>
              <a:ext uri="{FF2B5EF4-FFF2-40B4-BE49-F238E27FC236}">
                <a16:creationId xmlns:a16="http://schemas.microsoft.com/office/drawing/2014/main" id="{80A296F0-D7BF-45CD-A43C-AA0189F9A2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69256" y="3997960"/>
            <a:ext cx="1344612" cy="11379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indent="0">
              <a:lnSpc>
                <a:spcPct val="100000"/>
              </a:lnSpc>
              <a:spcBef>
                <a:spcPts val="0"/>
              </a:spcBef>
              <a:buFontTx/>
              <a:buNone/>
              <a:defRPr lang="hu-HU" sz="1400" dirty="0" smtClean="0"/>
            </a:lvl1pPr>
            <a:lvl2pPr>
              <a:defRPr lang="hu-HU" sz="1800" dirty="0">
                <a:solidFill>
                  <a:schemeClr val="lt1"/>
                </a:solidFill>
              </a:defRPr>
            </a:lvl2pPr>
            <a:lvl3pPr>
              <a:defRPr lang="hu-HU" sz="1800" dirty="0">
                <a:solidFill>
                  <a:schemeClr val="lt1"/>
                </a:solidFill>
              </a:defRPr>
            </a:lvl3pPr>
            <a:lvl4pPr>
              <a:defRPr lang="hu-HU" dirty="0">
                <a:solidFill>
                  <a:schemeClr val="lt1"/>
                </a:solidFill>
              </a:defRPr>
            </a:lvl4pPr>
            <a:lvl5pPr>
              <a:defRPr lang="hu-HU" dirty="0">
                <a:solidFill>
                  <a:schemeClr val="lt1"/>
                </a:solidFill>
              </a:defRPr>
            </a:lvl5pPr>
          </a:lstStyle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#4D4B66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R: 77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G: 75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B: 102</a:t>
            </a:r>
          </a:p>
        </p:txBody>
      </p:sp>
      <p:sp>
        <p:nvSpPr>
          <p:cNvPr id="54" name="Szöveg helye 2">
            <a:extLst>
              <a:ext uri="{FF2B5EF4-FFF2-40B4-BE49-F238E27FC236}">
                <a16:creationId xmlns:a16="http://schemas.microsoft.com/office/drawing/2014/main" id="{0D41BC53-7223-4A98-A00F-9F1E593265E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68892" y="5138262"/>
            <a:ext cx="1344612" cy="11379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indent="0">
              <a:lnSpc>
                <a:spcPct val="100000"/>
              </a:lnSpc>
              <a:spcBef>
                <a:spcPts val="0"/>
              </a:spcBef>
              <a:buFontTx/>
              <a:buNone/>
              <a:defRPr lang="hu-HU" sz="1400" dirty="0" smtClean="0"/>
            </a:lvl1pPr>
            <a:lvl2pPr>
              <a:defRPr lang="hu-HU" sz="1800" dirty="0">
                <a:solidFill>
                  <a:schemeClr val="lt1"/>
                </a:solidFill>
              </a:defRPr>
            </a:lvl2pPr>
            <a:lvl3pPr>
              <a:defRPr lang="hu-HU" sz="1800" dirty="0">
                <a:solidFill>
                  <a:schemeClr val="lt1"/>
                </a:solidFill>
              </a:defRPr>
            </a:lvl3pPr>
            <a:lvl4pPr>
              <a:defRPr lang="hu-HU" dirty="0">
                <a:solidFill>
                  <a:schemeClr val="lt1"/>
                </a:solidFill>
              </a:defRPr>
            </a:lvl4pPr>
            <a:lvl5pPr>
              <a:defRPr lang="hu-HU" dirty="0">
                <a:solidFill>
                  <a:schemeClr val="lt1"/>
                </a:solidFill>
              </a:defRPr>
            </a:lvl5pPr>
          </a:lstStyle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#78748A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R: 120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G: 116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B: 138</a:t>
            </a:r>
          </a:p>
        </p:txBody>
      </p:sp>
      <p:sp>
        <p:nvSpPr>
          <p:cNvPr id="55" name="Szöveg helye 2">
            <a:extLst>
              <a:ext uri="{FF2B5EF4-FFF2-40B4-BE49-F238E27FC236}">
                <a16:creationId xmlns:a16="http://schemas.microsoft.com/office/drawing/2014/main" id="{57352F0C-F0D7-478A-B080-5730D1C267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713868" y="3997961"/>
            <a:ext cx="1344612" cy="1137920"/>
          </a:xfrm>
          <a:prstGeom prst="rect">
            <a:avLst/>
          </a:prstGeom>
          <a:solidFill>
            <a:srgbClr val="DEC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indent="0">
              <a:lnSpc>
                <a:spcPct val="100000"/>
              </a:lnSpc>
              <a:spcBef>
                <a:spcPts val="0"/>
              </a:spcBef>
              <a:buFontTx/>
              <a:buNone/>
              <a:defRPr lang="hu-HU" sz="1400" dirty="0"/>
            </a:lvl1pPr>
            <a:lvl2pPr>
              <a:defRPr lang="hu-HU" sz="1800" dirty="0">
                <a:solidFill>
                  <a:schemeClr val="lt1"/>
                </a:solidFill>
              </a:defRPr>
            </a:lvl2pPr>
            <a:lvl3pPr>
              <a:defRPr lang="hu-HU" sz="1800" dirty="0">
                <a:solidFill>
                  <a:schemeClr val="lt1"/>
                </a:solidFill>
              </a:defRPr>
            </a:lvl3pPr>
            <a:lvl4pPr>
              <a:defRPr lang="hu-HU" dirty="0">
                <a:solidFill>
                  <a:schemeClr val="lt1"/>
                </a:solidFill>
              </a:defRPr>
            </a:lvl4pPr>
            <a:lvl5pPr>
              <a:defRPr lang="hu-HU" dirty="0">
                <a:solidFill>
                  <a:schemeClr val="lt1"/>
                </a:solidFill>
              </a:defRPr>
            </a:lvl5pPr>
          </a:lstStyle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#DEC5A6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R: 222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G: 197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B: 166</a:t>
            </a:r>
          </a:p>
        </p:txBody>
      </p:sp>
      <p:sp>
        <p:nvSpPr>
          <p:cNvPr id="56" name="Szöveg helye 2">
            <a:extLst>
              <a:ext uri="{FF2B5EF4-FFF2-40B4-BE49-F238E27FC236}">
                <a16:creationId xmlns:a16="http://schemas.microsoft.com/office/drawing/2014/main" id="{36A4607C-8FD0-479C-8C55-A9D13588386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60268" y="3997961"/>
            <a:ext cx="1344612" cy="1137920"/>
          </a:xfrm>
          <a:prstGeom prst="rect">
            <a:avLst/>
          </a:prstGeom>
          <a:solidFill>
            <a:srgbClr val="A9AB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indent="0">
              <a:lnSpc>
                <a:spcPct val="100000"/>
              </a:lnSpc>
              <a:spcBef>
                <a:spcPts val="0"/>
              </a:spcBef>
              <a:buFontTx/>
              <a:buNone/>
              <a:defRPr lang="hu-HU" sz="1400" dirty="0"/>
            </a:lvl1pPr>
            <a:lvl2pPr>
              <a:defRPr lang="hu-HU" sz="1800" dirty="0">
                <a:solidFill>
                  <a:schemeClr val="lt1"/>
                </a:solidFill>
              </a:defRPr>
            </a:lvl2pPr>
            <a:lvl3pPr>
              <a:defRPr lang="hu-HU" sz="1800" dirty="0">
                <a:solidFill>
                  <a:schemeClr val="lt1"/>
                </a:solidFill>
              </a:defRPr>
            </a:lvl3pPr>
            <a:lvl4pPr>
              <a:defRPr lang="hu-HU" dirty="0">
                <a:solidFill>
                  <a:schemeClr val="lt1"/>
                </a:solidFill>
              </a:defRPr>
            </a:lvl4pPr>
            <a:lvl5pPr>
              <a:defRPr lang="hu-HU" dirty="0">
                <a:solidFill>
                  <a:schemeClr val="lt1"/>
                </a:solidFill>
              </a:defRPr>
            </a:lvl5pPr>
          </a:lstStyle>
          <a:p>
            <a:pPr marL="252000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#A9ABB2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R: 169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G: 171</a:t>
            </a:r>
            <a:b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B: 178</a:t>
            </a:r>
          </a:p>
        </p:txBody>
      </p:sp>
      <p:sp>
        <p:nvSpPr>
          <p:cNvPr id="69" name="Kép helye 9">
            <a:extLst>
              <a:ext uri="{FF2B5EF4-FFF2-40B4-BE49-F238E27FC236}">
                <a16:creationId xmlns:a16="http://schemas.microsoft.com/office/drawing/2014/main" id="{3CED8006-7064-4D47-AC88-2A4DA4FD734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378000" y="2549139"/>
            <a:ext cx="227724" cy="227724"/>
          </a:xfrm>
          <a:prstGeom prst="ellipse">
            <a:avLst/>
          </a:prstGeom>
          <a:solidFill>
            <a:srgbClr val="FF0000"/>
          </a:solidFill>
        </p:spPr>
        <p:txBody>
          <a:bodyPr/>
          <a:lstStyle>
            <a:lvl1pPr>
              <a:buNone/>
              <a:defRPr sz="200"/>
            </a:lvl1pPr>
          </a:lstStyle>
          <a:p>
            <a:endParaRPr lang="hu-HU" dirty="0"/>
          </a:p>
        </p:txBody>
      </p:sp>
      <p:sp>
        <p:nvSpPr>
          <p:cNvPr id="70" name="Kép helye 9">
            <a:extLst>
              <a:ext uri="{FF2B5EF4-FFF2-40B4-BE49-F238E27FC236}">
                <a16:creationId xmlns:a16="http://schemas.microsoft.com/office/drawing/2014/main" id="{E55F0FC3-B251-4914-840F-AB32DF5D01A4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726166" y="2547975"/>
            <a:ext cx="227724" cy="227724"/>
          </a:xfrm>
          <a:prstGeom prst="ellipse">
            <a:avLst/>
          </a:prstGeom>
          <a:solidFill>
            <a:srgbClr val="FF0000"/>
          </a:solidFill>
        </p:spPr>
        <p:txBody>
          <a:bodyPr/>
          <a:lstStyle>
            <a:lvl1pPr>
              <a:buNone/>
              <a:defRPr sz="200"/>
            </a:lvl1pPr>
          </a:lstStyle>
          <a:p>
            <a:endParaRPr lang="hu-HU" dirty="0"/>
          </a:p>
        </p:txBody>
      </p:sp>
      <p:sp>
        <p:nvSpPr>
          <p:cNvPr id="71" name="Kép helye 9">
            <a:extLst>
              <a:ext uri="{FF2B5EF4-FFF2-40B4-BE49-F238E27FC236}">
                <a16:creationId xmlns:a16="http://schemas.microsoft.com/office/drawing/2014/main" id="{96740A37-A9C3-497F-9DA7-B3F00A34D4A7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10056680" y="2547975"/>
            <a:ext cx="227724" cy="227724"/>
          </a:xfrm>
          <a:prstGeom prst="ellipse">
            <a:avLst/>
          </a:prstGeom>
          <a:solidFill>
            <a:srgbClr val="FF0000"/>
          </a:solidFill>
        </p:spPr>
        <p:txBody>
          <a:bodyPr/>
          <a:lstStyle>
            <a:lvl1pPr>
              <a:buNone/>
              <a:defRPr sz="200"/>
            </a:lvl1pPr>
          </a:lstStyle>
          <a:p>
            <a:endParaRPr lang="hu-HU" dirty="0"/>
          </a:p>
        </p:txBody>
      </p:sp>
      <p:sp>
        <p:nvSpPr>
          <p:cNvPr id="72" name="Kép helye 9">
            <a:extLst>
              <a:ext uri="{FF2B5EF4-FFF2-40B4-BE49-F238E27FC236}">
                <a16:creationId xmlns:a16="http://schemas.microsoft.com/office/drawing/2014/main" id="{23DCE503-7CE7-4213-AA31-C6F549CB04FA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1432463" y="2549139"/>
            <a:ext cx="227724" cy="227724"/>
          </a:xfrm>
          <a:prstGeom prst="ellipse">
            <a:avLst/>
          </a:prstGeom>
          <a:solidFill>
            <a:srgbClr val="FF0000"/>
          </a:solidFill>
        </p:spPr>
        <p:txBody>
          <a:bodyPr/>
          <a:lstStyle>
            <a:lvl1pPr>
              <a:buNone/>
              <a:defRPr sz="200"/>
            </a:lvl1pPr>
          </a:lstStyle>
          <a:p>
            <a:endParaRPr lang="hu-HU" dirty="0"/>
          </a:p>
        </p:txBody>
      </p:sp>
      <p:sp>
        <p:nvSpPr>
          <p:cNvPr id="73" name="Kép helye 9">
            <a:extLst>
              <a:ext uri="{FF2B5EF4-FFF2-40B4-BE49-F238E27FC236}">
                <a16:creationId xmlns:a16="http://schemas.microsoft.com/office/drawing/2014/main" id="{7C3363CE-2CB0-480E-85C6-71AECB162D39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368979" y="3655183"/>
            <a:ext cx="227724" cy="227724"/>
          </a:xfrm>
          <a:prstGeom prst="ellipse">
            <a:avLst/>
          </a:prstGeom>
          <a:solidFill>
            <a:srgbClr val="FF0000"/>
          </a:solidFill>
        </p:spPr>
        <p:txBody>
          <a:bodyPr/>
          <a:lstStyle>
            <a:lvl1pPr>
              <a:buNone/>
              <a:defRPr sz="200"/>
            </a:lvl1pPr>
          </a:lstStyle>
          <a:p>
            <a:endParaRPr lang="hu-HU" dirty="0"/>
          </a:p>
        </p:txBody>
      </p:sp>
      <p:sp>
        <p:nvSpPr>
          <p:cNvPr id="74" name="Kép helye 9">
            <a:extLst>
              <a:ext uri="{FF2B5EF4-FFF2-40B4-BE49-F238E27FC236}">
                <a16:creationId xmlns:a16="http://schemas.microsoft.com/office/drawing/2014/main" id="{DCC4C18F-0246-403B-BF6C-D0E8CAEFCAF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1421846" y="3687059"/>
            <a:ext cx="227724" cy="227724"/>
          </a:xfrm>
          <a:prstGeom prst="ellipse">
            <a:avLst/>
          </a:prstGeom>
          <a:solidFill>
            <a:srgbClr val="FF0000"/>
          </a:solidFill>
        </p:spPr>
        <p:txBody>
          <a:bodyPr/>
          <a:lstStyle>
            <a:lvl1pPr>
              <a:buNone/>
              <a:defRPr sz="200"/>
            </a:lvl1pPr>
          </a:lstStyle>
          <a:p>
            <a:endParaRPr lang="hu-HU" dirty="0"/>
          </a:p>
        </p:txBody>
      </p:sp>
      <p:sp>
        <p:nvSpPr>
          <p:cNvPr id="75" name="Kép helye 9">
            <a:extLst>
              <a:ext uri="{FF2B5EF4-FFF2-40B4-BE49-F238E27FC236}">
                <a16:creationId xmlns:a16="http://schemas.microsoft.com/office/drawing/2014/main" id="{FD1C4E20-6A28-4E8B-AB29-303C1CCDEA21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11432463" y="4829115"/>
            <a:ext cx="227724" cy="227724"/>
          </a:xfrm>
          <a:prstGeom prst="ellipse">
            <a:avLst/>
          </a:prstGeom>
          <a:solidFill>
            <a:srgbClr val="FF0000"/>
          </a:solidFill>
        </p:spPr>
        <p:txBody>
          <a:bodyPr/>
          <a:lstStyle>
            <a:lvl1pPr>
              <a:buNone/>
              <a:defRPr sz="200"/>
            </a:lvl1pPr>
          </a:lstStyle>
          <a:p>
            <a:endParaRPr lang="hu-HU" dirty="0"/>
          </a:p>
        </p:txBody>
      </p:sp>
      <p:sp>
        <p:nvSpPr>
          <p:cNvPr id="40" name="Ellipszis 39">
            <a:extLst>
              <a:ext uri="{FF2B5EF4-FFF2-40B4-BE49-F238E27FC236}">
                <a16:creationId xmlns:a16="http://schemas.microsoft.com/office/drawing/2014/main" id="{3314827D-1C74-46C0-AF99-F4B2A5263CF1}"/>
              </a:ext>
            </a:extLst>
          </p:cNvPr>
          <p:cNvSpPr/>
          <p:nvPr userDrawn="1"/>
        </p:nvSpPr>
        <p:spPr>
          <a:xfrm>
            <a:off x="11441166" y="1410963"/>
            <a:ext cx="189084" cy="18908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66038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kafelü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>
            <a:extLst>
              <a:ext uri="{FF2B5EF4-FFF2-40B4-BE49-F238E27FC236}">
                <a16:creationId xmlns:a16="http://schemas.microsoft.com/office/drawing/2014/main" id="{569BC797-6F34-45E1-B3B7-7A81BDF20EEB}"/>
              </a:ext>
            </a:extLst>
          </p:cNvPr>
          <p:cNvSpPr/>
          <p:nvPr userDrawn="1"/>
        </p:nvSpPr>
        <p:spPr>
          <a:xfrm>
            <a:off x="0" y="1709738"/>
            <a:ext cx="12192000" cy="5148262"/>
          </a:xfrm>
          <a:prstGeom prst="rect">
            <a:avLst/>
          </a:prstGeom>
          <a:solidFill>
            <a:srgbClr val="1B21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000" tIns="0" rIns="576000" bIns="0" rtlCol="0" anchor="ctr"/>
          <a:lstStyle/>
          <a:p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 az a felület, amin belül kell mindent megoldani!</a:t>
            </a:r>
          </a:p>
          <a:p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felette lévő terület mindig szabadon marad, ott csak a Corvinus logó, a dátum és a vetítés/dia címe szerepel.</a:t>
            </a:r>
          </a:p>
          <a:p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Adódhat olyan helyzet, amikor grafikon esetleg belenyúlik ebbe a zónába, de az is csak a második harmadban történhet, és nem zavarhat bele a „Dia címsor” szövegébe. </a:t>
            </a:r>
          </a:p>
          <a:p>
            <a:endParaRPr lang="hu-H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dián szereplő szövegek 18 pontos </a:t>
            </a:r>
            <a:r>
              <a:rPr lang="hu-H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szimpla sortávolsággal. Mindig balra rendezett, szabadsoros, soha nem sorkizárt!!!</a:t>
            </a:r>
          </a:p>
          <a:p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betűk méretét csak abban az esetben csökkentsük 1 ponttal, ha ezen 1 sor beférése múlik.</a:t>
            </a:r>
          </a:p>
          <a:p>
            <a:endParaRPr lang="hu-H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FA795C05-B2F8-41AF-841C-265ED6476F67}"/>
              </a:ext>
            </a:extLst>
          </p:cNvPr>
          <p:cNvSpPr/>
          <p:nvPr userDrawn="1"/>
        </p:nvSpPr>
        <p:spPr>
          <a:xfrm>
            <a:off x="4210050" y="0"/>
            <a:ext cx="4081463" cy="1709738"/>
          </a:xfrm>
          <a:prstGeom prst="rect">
            <a:avLst/>
          </a:prstGeom>
          <a:solidFill>
            <a:srgbClr val="D1A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0AB4A51A-34AC-4B17-AA02-C76BF89718F9}"/>
              </a:ext>
            </a:extLst>
          </p:cNvPr>
          <p:cNvSpPr/>
          <p:nvPr userDrawn="1"/>
        </p:nvSpPr>
        <p:spPr>
          <a:xfrm>
            <a:off x="0" y="1709738"/>
            <a:ext cx="550863" cy="566737"/>
          </a:xfrm>
          <a:prstGeom prst="rect">
            <a:avLst/>
          </a:prstGeom>
          <a:solidFill>
            <a:srgbClr val="D1A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5F131E2F-739E-4FB6-8334-6BBAE8D79216}"/>
              </a:ext>
            </a:extLst>
          </p:cNvPr>
          <p:cNvSpPr/>
          <p:nvPr userDrawn="1"/>
        </p:nvSpPr>
        <p:spPr>
          <a:xfrm>
            <a:off x="0" y="6273801"/>
            <a:ext cx="550863" cy="584200"/>
          </a:xfrm>
          <a:prstGeom prst="rect">
            <a:avLst/>
          </a:prstGeom>
          <a:solidFill>
            <a:srgbClr val="D1A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DAF687B6-45A5-4957-8ADF-EB3322021C23}"/>
              </a:ext>
            </a:extLst>
          </p:cNvPr>
          <p:cNvSpPr/>
          <p:nvPr userDrawn="1"/>
        </p:nvSpPr>
        <p:spPr>
          <a:xfrm>
            <a:off x="11623674" y="6273800"/>
            <a:ext cx="568326" cy="584200"/>
          </a:xfrm>
          <a:prstGeom prst="rect">
            <a:avLst/>
          </a:prstGeom>
          <a:solidFill>
            <a:srgbClr val="D1A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8" name="Egyenes összekötő 7">
            <a:extLst>
              <a:ext uri="{FF2B5EF4-FFF2-40B4-BE49-F238E27FC236}">
                <a16:creationId xmlns:a16="http://schemas.microsoft.com/office/drawing/2014/main" id="{7467B71B-FECD-40B3-9EF3-5D6B82D4E009}"/>
              </a:ext>
            </a:extLst>
          </p:cNvPr>
          <p:cNvCxnSpPr>
            <a:cxnSpLocks/>
          </p:cNvCxnSpPr>
          <p:nvPr userDrawn="1"/>
        </p:nvCxnSpPr>
        <p:spPr>
          <a:xfrm>
            <a:off x="1042988" y="1093304"/>
            <a:ext cx="0" cy="5764696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4156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öszönöm a figyelmet!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Ábra 4">
            <a:extLst>
              <a:ext uri="{FF2B5EF4-FFF2-40B4-BE49-F238E27FC236}">
                <a16:creationId xmlns:a16="http://schemas.microsoft.com/office/drawing/2014/main" id="{974488C6-1BF6-46F1-9432-34AC08BF85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49341" y="3301375"/>
            <a:ext cx="2839260" cy="2839261"/>
          </a:xfrm>
          <a:prstGeom prst="rect">
            <a:avLst/>
          </a:prstGeom>
        </p:spPr>
      </p:pic>
      <p:pic>
        <p:nvPicPr>
          <p:cNvPr id="7" name="Ábra 6">
            <a:extLst>
              <a:ext uri="{FF2B5EF4-FFF2-40B4-BE49-F238E27FC236}">
                <a16:creationId xmlns:a16="http://schemas.microsoft.com/office/drawing/2014/main" id="{25252A8F-1937-4613-8EFA-9D346E05C2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90952" y="1343871"/>
            <a:ext cx="1379721" cy="1619177"/>
          </a:xfrm>
          <a:prstGeom prst="rect">
            <a:avLst/>
          </a:prstGeom>
        </p:spPr>
      </p:pic>
      <p:pic>
        <p:nvPicPr>
          <p:cNvPr id="8" name="Ábra 7">
            <a:extLst>
              <a:ext uri="{FF2B5EF4-FFF2-40B4-BE49-F238E27FC236}">
                <a16:creationId xmlns:a16="http://schemas.microsoft.com/office/drawing/2014/main" id="{87E42343-1EC1-4912-B195-8897B8606F6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69976" y="2870270"/>
            <a:ext cx="558730" cy="558730"/>
          </a:xfrm>
          <a:prstGeom prst="rect">
            <a:avLst/>
          </a:prstGeom>
        </p:spPr>
      </p:pic>
      <p:grpSp>
        <p:nvGrpSpPr>
          <p:cNvPr id="9" name="Csoportba foglalás 8">
            <a:extLst>
              <a:ext uri="{FF2B5EF4-FFF2-40B4-BE49-F238E27FC236}">
                <a16:creationId xmlns:a16="http://schemas.microsoft.com/office/drawing/2014/main" id="{CD5B022D-3CB7-4C29-9EB1-2944CD07FE6B}"/>
              </a:ext>
            </a:extLst>
          </p:cNvPr>
          <p:cNvGrpSpPr/>
          <p:nvPr userDrawn="1"/>
        </p:nvGrpSpPr>
        <p:grpSpPr>
          <a:xfrm>
            <a:off x="6102376" y="3586442"/>
            <a:ext cx="2269127" cy="2269128"/>
            <a:chOff x="5239584" y="2481262"/>
            <a:chExt cx="1895475" cy="1895475"/>
          </a:xfrm>
        </p:grpSpPr>
        <p:pic>
          <p:nvPicPr>
            <p:cNvPr id="10" name="Ábra 9">
              <a:extLst>
                <a:ext uri="{FF2B5EF4-FFF2-40B4-BE49-F238E27FC236}">
                  <a16:creationId xmlns:a16="http://schemas.microsoft.com/office/drawing/2014/main" id="{7FCD9CC9-B31A-430F-BF86-4F9F056CFB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239584" y="2481262"/>
              <a:ext cx="1895475" cy="1895475"/>
            </a:xfrm>
            <a:prstGeom prst="rect">
              <a:avLst/>
            </a:prstGeom>
          </p:spPr>
        </p:pic>
        <p:pic>
          <p:nvPicPr>
            <p:cNvPr id="11" name="Ábra 10">
              <a:extLst>
                <a:ext uri="{FF2B5EF4-FFF2-40B4-BE49-F238E27FC236}">
                  <a16:creationId xmlns:a16="http://schemas.microsoft.com/office/drawing/2014/main" id="{7F84FB8B-8B81-41A8-AB56-04098A1A09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968250" y="3209925"/>
              <a:ext cx="438150" cy="438150"/>
            </a:xfrm>
            <a:prstGeom prst="rect">
              <a:avLst/>
            </a:prstGeom>
          </p:spPr>
        </p:pic>
      </p:grpSp>
      <p:sp>
        <p:nvSpPr>
          <p:cNvPr id="13" name="Szöveg helye 29">
            <a:extLst>
              <a:ext uri="{FF2B5EF4-FFF2-40B4-BE49-F238E27FC236}">
                <a16:creationId xmlns:a16="http://schemas.microsoft.com/office/drawing/2014/main" id="{6863C8A6-7D07-4239-910C-77D3E79A0CBF}"/>
              </a:ext>
            </a:extLst>
          </p:cNvPr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1042987" y="2852738"/>
            <a:ext cx="4781551" cy="34210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 sz="1800" b="0" i="0" baseline="0">
                <a:latin typeface="Arial "/>
              </a:defRPr>
            </a:lvl1pPr>
          </a:lstStyle>
          <a:p>
            <a:r>
              <a:rPr lang="hu-HU" dirty="0"/>
              <a:t>Az itt található grafikai elemek szabadon felhasználhatók díszitő elemként.</a:t>
            </a:r>
          </a:p>
          <a:p>
            <a:r>
              <a:rPr lang="hu-HU" dirty="0"/>
              <a:t>A Corvinus színpalettájából átszínezhetők.</a:t>
            </a:r>
          </a:p>
          <a:p>
            <a:r>
              <a:rPr lang="hu-HU" dirty="0"/>
              <a:t>Fehérre színezve és képre ráhelyezve mutatós dia készíthető.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8958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nkafelü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1">
            <a:extLst>
              <a:ext uri="{FF2B5EF4-FFF2-40B4-BE49-F238E27FC236}">
                <a16:creationId xmlns:a16="http://schemas.microsoft.com/office/drawing/2014/main" id="{E0CD8A8D-2A37-49C6-8210-82146D3BBB5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99165057"/>
              </p:ext>
            </p:extLst>
          </p:nvPr>
        </p:nvGraphicFramePr>
        <p:xfrm>
          <a:off x="4751388" y="2852738"/>
          <a:ext cx="6872292" cy="3451576"/>
        </p:xfrm>
        <a:graphic>
          <a:graphicData uri="http://schemas.openxmlformats.org/drawingml/2006/table">
            <a:tbl>
              <a:tblPr firstRow="1">
                <a:tableStyleId>{8FD4443E-F989-4FC4-A0C8-D5A2AF1F390B}</a:tableStyleId>
              </a:tblPr>
              <a:tblGrid>
                <a:gridCol w="1145382">
                  <a:extLst>
                    <a:ext uri="{9D8B030D-6E8A-4147-A177-3AD203B41FA5}">
                      <a16:colId xmlns:a16="http://schemas.microsoft.com/office/drawing/2014/main" val="25465378"/>
                    </a:ext>
                  </a:extLst>
                </a:gridCol>
                <a:gridCol w="1145382">
                  <a:extLst>
                    <a:ext uri="{9D8B030D-6E8A-4147-A177-3AD203B41FA5}">
                      <a16:colId xmlns:a16="http://schemas.microsoft.com/office/drawing/2014/main" val="4252401850"/>
                    </a:ext>
                  </a:extLst>
                </a:gridCol>
                <a:gridCol w="1145382">
                  <a:extLst>
                    <a:ext uri="{9D8B030D-6E8A-4147-A177-3AD203B41FA5}">
                      <a16:colId xmlns:a16="http://schemas.microsoft.com/office/drawing/2014/main" val="2691314751"/>
                    </a:ext>
                  </a:extLst>
                </a:gridCol>
                <a:gridCol w="1145382">
                  <a:extLst>
                    <a:ext uri="{9D8B030D-6E8A-4147-A177-3AD203B41FA5}">
                      <a16:colId xmlns:a16="http://schemas.microsoft.com/office/drawing/2014/main" val="1416183067"/>
                    </a:ext>
                  </a:extLst>
                </a:gridCol>
                <a:gridCol w="1145382">
                  <a:extLst>
                    <a:ext uri="{9D8B030D-6E8A-4147-A177-3AD203B41FA5}">
                      <a16:colId xmlns:a16="http://schemas.microsoft.com/office/drawing/2014/main" val="3641331892"/>
                    </a:ext>
                  </a:extLst>
                </a:gridCol>
                <a:gridCol w="1145382">
                  <a:extLst>
                    <a:ext uri="{9D8B030D-6E8A-4147-A177-3AD203B41FA5}">
                      <a16:colId xmlns:a16="http://schemas.microsoft.com/office/drawing/2014/main" val="2820213842"/>
                    </a:ext>
                  </a:extLst>
                </a:gridCol>
              </a:tblGrid>
              <a:tr h="5322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900" b="1" i="0" dirty="0">
                          <a:solidFill>
                            <a:srgbClr val="1B213E"/>
                          </a:solidFill>
                          <a:latin typeface="Georgia" panose="02040502050405020303" pitchFamily="18" charset="0"/>
                          <a:cs typeface="Arial Narrow" panose="020B0604020202020204" pitchFamily="34" charset="0"/>
                        </a:rPr>
                        <a:t>Fejléc</a:t>
                      </a:r>
                    </a:p>
                  </a:txBody>
                  <a:tcPr marL="72000" marR="72000" marT="72000" marB="0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C5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900" b="1" i="0" dirty="0">
                          <a:solidFill>
                            <a:srgbClr val="1B213E"/>
                          </a:solidFill>
                          <a:latin typeface="Georgia" panose="02040502050405020303" pitchFamily="18" charset="0"/>
                          <a:cs typeface="Arial Narrow" panose="020B0604020202020204" pitchFamily="34" charset="0"/>
                        </a:rPr>
                        <a:t>Fejléc</a:t>
                      </a:r>
                    </a:p>
                  </a:txBody>
                  <a:tcPr marL="72000" marR="72000" marT="720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C5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900" b="1" i="0" dirty="0">
                          <a:solidFill>
                            <a:srgbClr val="1B213E"/>
                          </a:solidFill>
                          <a:latin typeface="Georgia" panose="02040502050405020303" pitchFamily="18" charset="0"/>
                        </a:rPr>
                        <a:t>Fejléc</a:t>
                      </a:r>
                    </a:p>
                    <a:p>
                      <a:endParaRPr lang="hu-HU" sz="900" dirty="0">
                        <a:solidFill>
                          <a:srgbClr val="1B213E"/>
                        </a:solidFill>
                      </a:endParaRPr>
                    </a:p>
                  </a:txBody>
                  <a:tcPr marL="72000" marR="72000" marT="720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C5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900" b="1" i="0" dirty="0">
                          <a:solidFill>
                            <a:srgbClr val="1B213E"/>
                          </a:solidFill>
                          <a:latin typeface="Georgia" panose="02040502050405020303" pitchFamily="18" charset="0"/>
                        </a:rPr>
                        <a:t>Fejléc</a:t>
                      </a:r>
                    </a:p>
                  </a:txBody>
                  <a:tcPr marL="72000" marR="72000" marT="720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C5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900" b="1" i="0" dirty="0">
                          <a:solidFill>
                            <a:srgbClr val="1B213E"/>
                          </a:solidFill>
                          <a:latin typeface="Georgia" panose="02040502050405020303" pitchFamily="18" charset="0"/>
                        </a:rPr>
                        <a:t>Fejléc</a:t>
                      </a:r>
                    </a:p>
                  </a:txBody>
                  <a:tcPr marL="72000" marR="72000" marT="720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C5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900" b="1" i="0" dirty="0">
                          <a:solidFill>
                            <a:srgbClr val="1B213E"/>
                          </a:solidFill>
                          <a:latin typeface="Georgia" panose="02040502050405020303" pitchFamily="18" charset="0"/>
                        </a:rPr>
                        <a:t>Fejléc</a:t>
                      </a:r>
                    </a:p>
                  </a:txBody>
                  <a:tcPr marL="72000" marR="72000" marT="720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C5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9698621"/>
                  </a:ext>
                </a:extLst>
              </a:tr>
              <a:tr h="3636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900" b="0" i="0" dirty="0">
                          <a:solidFill>
                            <a:srgbClr val="1B213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Fejléc 2</a:t>
                      </a: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B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900" b="0" i="0" dirty="0">
                          <a:solidFill>
                            <a:srgbClr val="1B213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Fejléc 2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B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900" b="0" i="0" dirty="0">
                          <a:solidFill>
                            <a:srgbClr val="1B213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Fejléc 2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B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900" b="0" i="0" dirty="0">
                          <a:solidFill>
                            <a:srgbClr val="1B213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Fejléc 2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B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900" b="0" i="0" dirty="0">
                          <a:solidFill>
                            <a:srgbClr val="1B213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Fejléc 2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B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900" b="0" i="0" dirty="0">
                          <a:solidFill>
                            <a:srgbClr val="1B213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Fejléc 2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54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B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81467"/>
                  </a:ext>
                </a:extLst>
              </a:tr>
              <a:tr h="363613"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R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rgbClr val="BF8F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rgbClr val="BF8F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rgbClr val="BF8F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rgbClr val="BF8F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rgbClr val="BF8F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7188170"/>
                  </a:ext>
                </a:extLst>
              </a:tr>
              <a:tr h="366539"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R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rgbClr val="BF8F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rgbClr val="BF8F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rgbClr val="BF8F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rgbClr val="BF8F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rgbClr val="BF8F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4599051"/>
                  </a:ext>
                </a:extLst>
              </a:tr>
              <a:tr h="365226"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R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rgbClr val="BF8F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rgbClr val="BF8F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rgbClr val="BF8F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rgbClr val="BF8F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rgbClr val="BF8F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035829"/>
                  </a:ext>
                </a:extLst>
              </a:tr>
              <a:tr h="366539"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R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rgbClr val="BF8F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rgbClr val="BF8F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rgbClr val="BF8F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rgbClr val="BF8F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rgbClr val="BF8F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2790493"/>
                  </a:ext>
                </a:extLst>
              </a:tr>
              <a:tr h="363613"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R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rgbClr val="BF8F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rgbClr val="BF8F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rgbClr val="BF8F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rgbClr val="BF8F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rgbClr val="BF8F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5648282"/>
                  </a:ext>
                </a:extLst>
              </a:tr>
              <a:tr h="366539"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R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rgbClr val="BF8F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rgbClr val="BF8F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rgbClr val="BF8F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rgbClr val="BF8F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rgbClr val="BF8F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6929519"/>
                  </a:ext>
                </a:extLst>
              </a:tr>
              <a:tr h="363613">
                <a:tc>
                  <a:txBody>
                    <a:bodyPr/>
                    <a:lstStyle/>
                    <a:p>
                      <a:pPr algn="l" fontAlgn="b"/>
                      <a:endParaRPr lang="hu-H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R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rgbClr val="BF8F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rgbClr val="BF8F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rgbClr val="BF8F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rgbClr val="BF8F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rgbClr val="BF8F5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8F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1479274"/>
                  </a:ext>
                </a:extLst>
              </a:tr>
            </a:tbl>
          </a:graphicData>
        </a:graphic>
      </p:graphicFrame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0E2FA13-E2E8-477F-A01D-4CEE2C6AB77C}"/>
              </a:ext>
            </a:extLst>
          </p:cNvPr>
          <p:cNvSpPr txBox="1">
            <a:spLocks/>
          </p:cNvSpPr>
          <p:nvPr userDrawn="1"/>
        </p:nvSpPr>
        <p:spPr>
          <a:xfrm>
            <a:off x="1042988" y="2852738"/>
            <a:ext cx="3167062" cy="342106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Ezen az oldalon egy táblázat mintát mutatunk be, amit lehet bővíteni, szűkíteni, átszínezni.</a:t>
            </a:r>
          </a:p>
          <a:p>
            <a:endParaRPr lang="hu-HU" dirty="0"/>
          </a:p>
          <a:p>
            <a:r>
              <a:rPr lang="hu-HU" dirty="0"/>
              <a:t>A </a:t>
            </a:r>
            <a:r>
              <a:rPr lang="hu-HU" dirty="0" err="1"/>
              <a:t>ppt</a:t>
            </a:r>
            <a:r>
              <a:rPr lang="hu-HU" dirty="0"/>
              <a:t>-be beépített táblázatok a </a:t>
            </a:r>
            <a:r>
              <a:rPr lang="en-US" dirty="0"/>
              <a:t>Corvinus </a:t>
            </a:r>
            <a:r>
              <a:rPr lang="en-US" dirty="0" err="1"/>
              <a:t>színséma</a:t>
            </a:r>
            <a:r>
              <a:rPr lang="en-US" dirty="0"/>
              <a:t> </a:t>
            </a:r>
            <a:r>
              <a:rPr lang="en-US" dirty="0" err="1"/>
              <a:t>szerint</a:t>
            </a:r>
            <a:r>
              <a:rPr lang="en-US" dirty="0"/>
              <a:t> </a:t>
            </a:r>
            <a:r>
              <a:rPr lang="en-US" dirty="0" err="1"/>
              <a:t>vesz</a:t>
            </a:r>
            <a:r>
              <a:rPr lang="en-US" dirty="0"/>
              <a:t> </a:t>
            </a:r>
            <a:r>
              <a:rPr lang="en-US" dirty="0" err="1"/>
              <a:t>fel</a:t>
            </a:r>
            <a:r>
              <a:rPr lang="en-US" dirty="0"/>
              <a:t> </a:t>
            </a:r>
            <a:r>
              <a:rPr lang="en-US" dirty="0" err="1"/>
              <a:t>árnyalatokat</a:t>
            </a:r>
            <a:r>
              <a:rPr lang="en-US" dirty="0"/>
              <a:t>.</a:t>
            </a:r>
            <a:endParaRPr lang="hu-HU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5828C34-E8A6-4A47-AFBC-17911EEF09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1813" y="1583728"/>
            <a:ext cx="5292725" cy="126901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</a:lstStyle>
          <a:p>
            <a:r>
              <a:rPr lang="hu-HU" dirty="0"/>
              <a:t>Táblázat minta</a:t>
            </a:r>
          </a:p>
        </p:txBody>
      </p:sp>
    </p:spTree>
    <p:extLst>
      <p:ext uri="{BB962C8B-B14F-4D97-AF65-F5344CB8AC3E}">
        <p14:creationId xmlns:p14="http://schemas.microsoft.com/office/powerpoint/2010/main" val="4038201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émaelválasztó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09E48E4C-EDD7-4446-AE58-5628F6DED1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8238" y="3301340"/>
            <a:ext cx="3107796" cy="3107796"/>
          </a:xfrm>
          <a:prstGeom prst="rect">
            <a:avLst/>
          </a:prstGeom>
        </p:spPr>
      </p:pic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1DDE6398-A52B-440D-9DFE-4B7AFF3ACC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80475" y="553688"/>
            <a:ext cx="2743200" cy="18410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A9054F4-262F-4503-9C5A-DC5E0D8389DB}" type="datetime1">
              <a:rPr lang="hu-HU" smtClean="0"/>
              <a:t>2023. 05. 25.</a:t>
            </a:fld>
            <a:endParaRPr lang="hu-HU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48C49F5-362A-46CE-8366-5C4FC5BD308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1814" y="1557353"/>
            <a:ext cx="11096623" cy="187164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44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Georgia 44 </a:t>
            </a:r>
            <a:r>
              <a:rPr lang="en-US" dirty="0" err="1"/>
              <a:t>pt</a:t>
            </a:r>
            <a:endParaRPr lang="hu-HU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2C928E63-DE49-46D7-BADE-590FC65B3F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7113" y="3455504"/>
            <a:ext cx="7431088" cy="70419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 err="1"/>
              <a:t>Arial</a:t>
            </a:r>
            <a:r>
              <a:rPr lang="hu-HU" dirty="0"/>
              <a:t> 41 </a:t>
            </a:r>
            <a:r>
              <a:rPr lang="hu-HU" dirty="0" err="1"/>
              <a:t>pt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44295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émaelválasztó +1 nagy ké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CC0AF2DE-309C-459E-8C51-5E6FFE071A37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718643"/>
            <a:ext cx="12193587" cy="5139358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3D5CE5-894B-D641-97F3-B5228CC2AA1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7113" y="3105796"/>
            <a:ext cx="7431088" cy="70419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 err="1"/>
              <a:t>Arial</a:t>
            </a:r>
            <a:r>
              <a:rPr lang="hu-HU" dirty="0"/>
              <a:t> 41 </a:t>
            </a:r>
            <a:r>
              <a:rPr lang="hu-HU" dirty="0" err="1"/>
              <a:t>pt</a:t>
            </a:r>
            <a:endParaRPr lang="hu-HU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AA0E2B3-C33F-44BF-BD24-838C7225A4C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1815" y="2090729"/>
            <a:ext cx="11096622" cy="76198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ct val="100000"/>
              </a:lnSpc>
              <a:defRPr sz="6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</a:lstStyle>
          <a:p>
            <a:r>
              <a:rPr lang="hu-HU" dirty="0"/>
              <a:t>Georgia 66 </a:t>
            </a:r>
            <a:r>
              <a:rPr lang="hu-HU" dirty="0" err="1"/>
              <a:t>pt</a:t>
            </a:r>
            <a:endParaRPr lang="hu-HU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1DDE6398-A52B-440D-9DFE-4B7AFF3ACC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80475" y="553688"/>
            <a:ext cx="2743200" cy="18410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BF6317-AA7B-4991-989E-5B5DF5273081}" type="datetime1">
              <a:rPr lang="hu-HU" smtClean="0"/>
              <a:t>2023. 05. 25.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18233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émaelválasztó +1 nagy ké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CC0AF2DE-309C-459E-8C51-5E6FFE071A37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718643"/>
            <a:ext cx="12193587" cy="5139358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3D5CE5-894B-D641-97F3-B5228CC2AA1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7113" y="3105796"/>
            <a:ext cx="7431088" cy="70419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 err="1"/>
              <a:t>Arial</a:t>
            </a:r>
            <a:r>
              <a:rPr lang="hu-HU" dirty="0"/>
              <a:t> 41 </a:t>
            </a:r>
            <a:r>
              <a:rPr lang="hu-HU" dirty="0" err="1"/>
              <a:t>pt</a:t>
            </a:r>
            <a:endParaRPr lang="hu-HU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AA0E2B3-C33F-44BF-BD24-838C7225A4C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1815" y="2090729"/>
            <a:ext cx="11096622" cy="76198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44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</a:lstStyle>
          <a:p>
            <a:r>
              <a:rPr lang="hu-HU" dirty="0"/>
              <a:t>Georgia </a:t>
            </a:r>
            <a:r>
              <a:rPr lang="en-US" dirty="0"/>
              <a:t>44</a:t>
            </a:r>
            <a:r>
              <a:rPr lang="hu-HU" dirty="0"/>
              <a:t> </a:t>
            </a:r>
            <a:r>
              <a:rPr lang="hu-HU" dirty="0" err="1"/>
              <a:t>pt</a:t>
            </a:r>
            <a:endParaRPr lang="hu-HU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1DDE6398-A52B-440D-9DFE-4B7AFF3ACC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80475" y="553688"/>
            <a:ext cx="2743200" cy="18410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1BE13DE-05E4-45D0-8BAE-C06080EA99CF}" type="datetime1">
              <a:rPr lang="hu-HU" smtClean="0"/>
              <a:t>2023. 05. 25.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08534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ímsor +1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31B549F4-9535-4429-8F72-EB2DA65AFE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39931" y="0"/>
            <a:ext cx="2852069" cy="1710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D07D3E3-AE15-4CCF-87C9-79791466A6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43955" y="516328"/>
            <a:ext cx="7093457" cy="677343"/>
          </a:xfrm>
          <a:prstGeom prst="rect">
            <a:avLst/>
          </a:prstGeom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>
              <a:lnSpc>
                <a:spcPct val="250000"/>
              </a:lnSpc>
              <a:defRPr sz="20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</a:lstStyle>
          <a:p>
            <a:r>
              <a:rPr lang="hu-HU" dirty="0"/>
              <a:t>tagozat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AEE0FF4-363A-4284-9985-FEF98551EC4E}"/>
              </a:ext>
            </a:extLst>
          </p:cNvPr>
          <p:cNvSpPr txBox="1">
            <a:spLocks/>
          </p:cNvSpPr>
          <p:nvPr userDrawn="1"/>
        </p:nvSpPr>
        <p:spPr>
          <a:xfrm>
            <a:off x="1232451" y="2226328"/>
            <a:ext cx="9730409" cy="1123628"/>
          </a:xfrm>
          <a:prstGeom prst="rect">
            <a:avLst/>
          </a:prstGeom>
          <a:solidFill>
            <a:srgbClr val="1B213E"/>
          </a:solidFill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endParaRPr lang="hu-HU" sz="3200" dirty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426C19F-E291-4592-A450-8BA62129A9A1}"/>
              </a:ext>
            </a:extLst>
          </p:cNvPr>
          <p:cNvSpPr txBox="1">
            <a:spLocks/>
          </p:cNvSpPr>
          <p:nvPr userDrawn="1"/>
        </p:nvSpPr>
        <p:spPr>
          <a:xfrm>
            <a:off x="2550926" y="3716223"/>
            <a:ext cx="7093457" cy="1123628"/>
          </a:xfrm>
          <a:prstGeom prst="rect">
            <a:avLst/>
          </a:prstGeom>
          <a:solidFill>
            <a:srgbClr val="DEC5A6"/>
          </a:solidFill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endParaRPr lang="hu-HU" dirty="0">
              <a:solidFill>
                <a:srgbClr val="100C08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C57CB94-5A48-4F75-9198-E197F7D5298D}"/>
              </a:ext>
            </a:extLst>
          </p:cNvPr>
          <p:cNvSpPr txBox="1">
            <a:spLocks/>
          </p:cNvSpPr>
          <p:nvPr userDrawn="1"/>
        </p:nvSpPr>
        <p:spPr>
          <a:xfrm>
            <a:off x="4117534" y="5485389"/>
            <a:ext cx="3946297" cy="1123628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endParaRPr lang="hu-HU" i="1" dirty="0"/>
          </a:p>
        </p:txBody>
      </p:sp>
      <p:grpSp>
        <p:nvGrpSpPr>
          <p:cNvPr id="18" name="Csoportba foglalás 17">
            <a:extLst>
              <a:ext uri="{FF2B5EF4-FFF2-40B4-BE49-F238E27FC236}">
                <a16:creationId xmlns:a16="http://schemas.microsoft.com/office/drawing/2014/main" id="{D486D8D9-C1ED-433B-9F61-CF90DC634ADF}"/>
              </a:ext>
            </a:extLst>
          </p:cNvPr>
          <p:cNvGrpSpPr/>
          <p:nvPr userDrawn="1"/>
        </p:nvGrpSpPr>
        <p:grpSpPr>
          <a:xfrm>
            <a:off x="10512364" y="5211636"/>
            <a:ext cx="1620000" cy="1620000"/>
            <a:chOff x="5239584" y="2481262"/>
            <a:chExt cx="1895475" cy="1895475"/>
          </a:xfrm>
        </p:grpSpPr>
        <p:pic>
          <p:nvPicPr>
            <p:cNvPr id="20" name="Ábra 19">
              <a:extLst>
                <a:ext uri="{FF2B5EF4-FFF2-40B4-BE49-F238E27FC236}">
                  <a16:creationId xmlns:a16="http://schemas.microsoft.com/office/drawing/2014/main" id="{B3335CE6-376A-46E6-8F1F-32FABCF266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39584" y="2481262"/>
              <a:ext cx="1895475" cy="1895475"/>
            </a:xfrm>
            <a:prstGeom prst="rect">
              <a:avLst/>
            </a:prstGeom>
          </p:spPr>
        </p:pic>
        <p:pic>
          <p:nvPicPr>
            <p:cNvPr id="21" name="Ábra 20">
              <a:extLst>
                <a:ext uri="{FF2B5EF4-FFF2-40B4-BE49-F238E27FC236}">
                  <a16:creationId xmlns:a16="http://schemas.microsoft.com/office/drawing/2014/main" id="{ABD570E1-CCEA-4B8F-B067-E2F524B9D7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968250" y="3209925"/>
              <a:ext cx="438150" cy="438150"/>
            </a:xfrm>
            <a:prstGeom prst="rect">
              <a:avLst/>
            </a:prstGeom>
          </p:spPr>
        </p:pic>
      </p:grpSp>
      <p:pic>
        <p:nvPicPr>
          <p:cNvPr id="22" name="Ábra 21">
            <a:extLst>
              <a:ext uri="{FF2B5EF4-FFF2-40B4-BE49-F238E27FC236}">
                <a16:creationId xmlns:a16="http://schemas.microsoft.com/office/drawing/2014/main" id="{16AD7515-44CE-4C8F-8CC1-3D8DF27A2F7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8716821">
            <a:off x="99136" y="5237614"/>
            <a:ext cx="1379721" cy="1619177"/>
          </a:xfrm>
          <a:prstGeom prst="rect">
            <a:avLst/>
          </a:prstGeom>
        </p:spPr>
      </p:pic>
      <p:pic>
        <p:nvPicPr>
          <p:cNvPr id="23" name="Ábra 22">
            <a:extLst>
              <a:ext uri="{FF2B5EF4-FFF2-40B4-BE49-F238E27FC236}">
                <a16:creationId xmlns:a16="http://schemas.microsoft.com/office/drawing/2014/main" id="{215FCA80-6BA4-4C76-9072-7A396DDFCCF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97576" y="5629231"/>
            <a:ext cx="558730" cy="55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672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asáb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E3D5CE5-894B-D641-97F3-B5228CC2AA1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7112" y="2498346"/>
            <a:ext cx="10601325" cy="427404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 err="1"/>
              <a:t>Arial</a:t>
            </a:r>
            <a:r>
              <a:rPr lang="hu-HU" dirty="0"/>
              <a:t> 24 </a:t>
            </a:r>
            <a:r>
              <a:rPr lang="hu-HU" dirty="0" err="1"/>
              <a:t>pt</a:t>
            </a:r>
            <a:endParaRPr lang="hu-HU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6370467-A302-47AA-A9F3-129DA56EDF6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42988" y="3429000"/>
            <a:ext cx="3167062" cy="2844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hu-HU" dirty="0" err="1"/>
              <a:t>Arial</a:t>
            </a:r>
            <a:r>
              <a:rPr lang="hu-HU" dirty="0"/>
              <a:t> 18 </a:t>
            </a:r>
            <a:r>
              <a:rPr lang="hu-HU" dirty="0" err="1"/>
              <a:t>pt</a:t>
            </a:r>
            <a:endParaRPr lang="hu-HU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9AEF92C-FC57-429C-87FC-521B33F9160A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4751388" y="3429000"/>
            <a:ext cx="3167062" cy="2844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dirty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hu-HU" dirty="0" err="1"/>
              <a:t>Arial</a:t>
            </a:r>
            <a:r>
              <a:rPr lang="hu-HU" dirty="0"/>
              <a:t> 18 </a:t>
            </a:r>
            <a:r>
              <a:rPr lang="hu-HU" dirty="0" err="1"/>
              <a:t>pt</a:t>
            </a:r>
            <a:endParaRPr lang="hu-HU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638DDE7-9783-488A-8A38-F97EEBD01D9A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8461375" y="3429000"/>
            <a:ext cx="3162300" cy="2844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dirty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hu-HU" dirty="0" err="1"/>
              <a:t>Arial</a:t>
            </a:r>
            <a:r>
              <a:rPr lang="hu-HU" dirty="0"/>
              <a:t> 18 </a:t>
            </a:r>
            <a:r>
              <a:rPr lang="hu-HU" dirty="0" err="1"/>
              <a:t>pt</a:t>
            </a:r>
            <a:endParaRPr lang="hu-HU" dirty="0"/>
          </a:p>
        </p:txBody>
      </p:sp>
      <p:sp>
        <p:nvSpPr>
          <p:cNvPr id="19" name="Footer Placeholder 7">
            <a:extLst>
              <a:ext uri="{FF2B5EF4-FFF2-40B4-BE49-F238E27FC236}">
                <a16:creationId xmlns:a16="http://schemas.microsoft.com/office/drawing/2014/main" id="{32C0B078-11E6-4C76-B9A6-2E3797304E4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361112" y="802093"/>
            <a:ext cx="5262562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lang="hu-HU" sz="1200" dirty="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u-HU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42DD2C20-4170-43F2-A180-4C8180D34A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80475" y="553688"/>
            <a:ext cx="2743200" cy="18410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0888B4C-3BFC-443D-9118-C646248DC888}" type="datetime1">
              <a:rPr lang="hu-HU" smtClean="0"/>
              <a:t>2023. 05. 25.</a:t>
            </a:fld>
            <a:endParaRPr lang="hu-HU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4994868-AE02-42BD-B69E-E49EAF9CAA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1813" y="1583728"/>
            <a:ext cx="11091861" cy="69769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</a:lstStyle>
          <a:p>
            <a:r>
              <a:rPr lang="hu-HU" dirty="0"/>
              <a:t>Georgia </a:t>
            </a:r>
            <a:r>
              <a:rPr lang="en-US" dirty="0"/>
              <a:t>36</a:t>
            </a:r>
            <a:r>
              <a:rPr lang="hu-HU" dirty="0"/>
              <a:t> </a:t>
            </a:r>
            <a:r>
              <a:rPr lang="hu-HU" dirty="0" err="1"/>
              <a:t>pt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70577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asáb felsorol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E3D5CE5-894B-D641-97F3-B5228CC2AA1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7112" y="2498346"/>
            <a:ext cx="10601325" cy="427404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 err="1"/>
              <a:t>Arial</a:t>
            </a:r>
            <a:r>
              <a:rPr lang="hu-HU" dirty="0"/>
              <a:t> 24 </a:t>
            </a:r>
            <a:r>
              <a:rPr lang="hu-HU" dirty="0" err="1"/>
              <a:t>pt</a:t>
            </a:r>
            <a:endParaRPr lang="hu-HU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6370467-A302-47AA-A9F3-129DA56EDF6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42988" y="3429000"/>
            <a:ext cx="3167062" cy="2844800"/>
          </a:xfrm>
          <a:prstGeom prst="rect">
            <a:avLst/>
          </a:prstGeom>
        </p:spPr>
        <p:txBody>
          <a:bodyPr lIns="0" tIns="0" rIns="0" bIns="0"/>
          <a:lstStyle>
            <a:lvl1pPr marL="216000" indent="-216000">
              <a:lnSpc>
                <a:spcPct val="100000"/>
              </a:lnSpc>
              <a:spcBef>
                <a:spcPts val="0"/>
              </a:spcBef>
              <a:buSzPct val="111000"/>
              <a:buFont typeface="Wingdings" panose="05000000000000000000" pitchFamily="2" charset="2"/>
              <a:buChar char="§"/>
              <a:tabLst>
                <a:tab pos="252000" algn="l"/>
              </a:tabLst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hu-HU" dirty="0" err="1"/>
              <a:t>Arial</a:t>
            </a:r>
            <a:r>
              <a:rPr lang="hu-HU" dirty="0"/>
              <a:t> 18 </a:t>
            </a:r>
            <a:r>
              <a:rPr lang="hu-HU" dirty="0" err="1"/>
              <a:t>pt</a:t>
            </a:r>
            <a:endParaRPr lang="hu-HU" dirty="0"/>
          </a:p>
        </p:txBody>
      </p:sp>
      <p:sp>
        <p:nvSpPr>
          <p:cNvPr id="19" name="Footer Placeholder 7">
            <a:extLst>
              <a:ext uri="{FF2B5EF4-FFF2-40B4-BE49-F238E27FC236}">
                <a16:creationId xmlns:a16="http://schemas.microsoft.com/office/drawing/2014/main" id="{32C0B078-11E6-4C76-B9A6-2E3797304E4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361112" y="802093"/>
            <a:ext cx="5262562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lang="hu-HU" sz="1200" dirty="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u-HU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B4D056B-5CB7-473E-9616-97918C589588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4744243" y="3429000"/>
            <a:ext cx="3167062" cy="2844800"/>
          </a:xfrm>
          <a:prstGeom prst="rect">
            <a:avLst/>
          </a:prstGeom>
        </p:spPr>
        <p:txBody>
          <a:bodyPr lIns="0" tIns="0" rIns="0" bIns="0"/>
          <a:lstStyle>
            <a:lvl1pPr marL="216000" indent="-216000">
              <a:lnSpc>
                <a:spcPct val="100000"/>
              </a:lnSpc>
              <a:spcBef>
                <a:spcPts val="0"/>
              </a:spcBef>
              <a:buSzPct val="111000"/>
              <a:buFont typeface="Wingdings" panose="05000000000000000000" pitchFamily="2" charset="2"/>
              <a:buChar char="§"/>
              <a:tabLst>
                <a:tab pos="252000" algn="l"/>
              </a:tabLst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hu-HU" dirty="0" err="1"/>
              <a:t>Arial</a:t>
            </a:r>
            <a:r>
              <a:rPr lang="hu-HU" dirty="0"/>
              <a:t> 18 </a:t>
            </a:r>
            <a:r>
              <a:rPr lang="hu-HU" dirty="0" err="1"/>
              <a:t>pt</a:t>
            </a:r>
            <a:endParaRPr lang="hu-HU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CBD5047B-66CA-4D9B-AE1B-83209A84A2CD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8456613" y="3429000"/>
            <a:ext cx="3167062" cy="2844800"/>
          </a:xfrm>
          <a:prstGeom prst="rect">
            <a:avLst/>
          </a:prstGeom>
        </p:spPr>
        <p:txBody>
          <a:bodyPr lIns="0" tIns="0" rIns="0" bIns="0"/>
          <a:lstStyle>
            <a:lvl1pPr marL="216000" indent="-216000">
              <a:lnSpc>
                <a:spcPct val="100000"/>
              </a:lnSpc>
              <a:spcBef>
                <a:spcPts val="0"/>
              </a:spcBef>
              <a:buSzPct val="111000"/>
              <a:buFont typeface="Wingdings" panose="05000000000000000000" pitchFamily="2" charset="2"/>
              <a:buChar char="§"/>
              <a:tabLst>
                <a:tab pos="252000" algn="l"/>
              </a:tabLst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hu-HU" dirty="0" err="1"/>
              <a:t>Arial</a:t>
            </a:r>
            <a:r>
              <a:rPr lang="hu-HU" dirty="0"/>
              <a:t> 18 </a:t>
            </a:r>
            <a:r>
              <a:rPr lang="hu-HU" dirty="0" err="1"/>
              <a:t>pt</a:t>
            </a:r>
            <a:endParaRPr lang="hu-HU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6C9CD1C0-0619-4287-A2C5-A2D517E40F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80475" y="553688"/>
            <a:ext cx="2743200" cy="18410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>
                <a:solidFill>
                  <a:srgbClr val="1B21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BB79ED-93EC-4477-8090-43334FA8176A}" type="datetime1">
              <a:rPr lang="hu-HU" smtClean="0"/>
              <a:t>2023. 05. 25.</a:t>
            </a:fld>
            <a:endParaRPr lang="hu-HU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2081EA5-C5A5-4D02-9F0C-B3A5E13362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1813" y="1583728"/>
            <a:ext cx="11091861" cy="69769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3600" b="1">
                <a:solidFill>
                  <a:srgbClr val="1B213E"/>
                </a:solidFill>
                <a:latin typeface="Georgia" panose="02040502050405020303" pitchFamily="18" charset="0"/>
              </a:defRPr>
            </a:lvl1pPr>
          </a:lstStyle>
          <a:p>
            <a:r>
              <a:rPr lang="hu-HU" dirty="0"/>
              <a:t>Georgia </a:t>
            </a:r>
            <a:r>
              <a:rPr lang="en-US" dirty="0"/>
              <a:t>36</a:t>
            </a:r>
            <a:r>
              <a:rPr lang="hu-HU" dirty="0"/>
              <a:t> </a:t>
            </a:r>
            <a:r>
              <a:rPr lang="hu-HU" dirty="0" err="1"/>
              <a:t>pt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25490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7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>
            <a:extLst>
              <a:ext uri="{FF2B5EF4-FFF2-40B4-BE49-F238E27FC236}">
                <a16:creationId xmlns:a16="http://schemas.microsoft.com/office/drawing/2014/main" id="{94B5F4EE-D84B-4F23-8FE3-BA7C12D3F833}"/>
              </a:ext>
            </a:extLst>
          </p:cNvPr>
          <p:cNvGrpSpPr/>
          <p:nvPr userDrawn="1"/>
        </p:nvGrpSpPr>
        <p:grpSpPr>
          <a:xfrm>
            <a:off x="0" y="0"/>
            <a:ext cx="2628900" cy="1709738"/>
            <a:chOff x="0" y="0"/>
            <a:chExt cx="2628900" cy="1709738"/>
          </a:xfrm>
        </p:grpSpPr>
        <p:sp>
          <p:nvSpPr>
            <p:cNvPr id="3" name="Téglalap 2">
              <a:extLst>
                <a:ext uri="{FF2B5EF4-FFF2-40B4-BE49-F238E27FC236}">
                  <a16:creationId xmlns:a16="http://schemas.microsoft.com/office/drawing/2014/main" id="{4935A23F-E0B5-42C6-8842-E9037E6D9198}"/>
                </a:ext>
              </a:extLst>
            </p:cNvPr>
            <p:cNvSpPr/>
            <p:nvPr userDrawn="1"/>
          </p:nvSpPr>
          <p:spPr>
            <a:xfrm>
              <a:off x="0" y="0"/>
              <a:ext cx="2628900" cy="17097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ln>
                  <a:noFill/>
                </a:ln>
                <a:noFill/>
              </a:endParaRPr>
            </a:p>
          </p:txBody>
        </p:sp>
        <p:pic>
          <p:nvPicPr>
            <p:cNvPr id="4" name="Picture 6">
              <a:extLst>
                <a:ext uri="{FF2B5EF4-FFF2-40B4-BE49-F238E27FC236}">
                  <a16:creationId xmlns:a16="http://schemas.microsoft.com/office/drawing/2014/main" id="{F91A3A3F-3D1A-4132-A97F-77433BEAB5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571965" y="584200"/>
              <a:ext cx="1650730" cy="550243"/>
            </a:xfrm>
            <a:prstGeom prst="rect">
              <a:avLst/>
            </a:prstGeom>
          </p:spPr>
        </p:pic>
      </p:grpSp>
      <p:sp>
        <p:nvSpPr>
          <p:cNvPr id="5" name="Subtitle 2">
            <a:extLst>
              <a:ext uri="{FF2B5EF4-FFF2-40B4-BE49-F238E27FC236}">
                <a16:creationId xmlns:a16="http://schemas.microsoft.com/office/drawing/2014/main" id="{CB5A48AB-7AB2-4E1A-9362-E7D9ABAAA04D}"/>
              </a:ext>
            </a:extLst>
          </p:cNvPr>
          <p:cNvSpPr txBox="1">
            <a:spLocks/>
          </p:cNvSpPr>
          <p:nvPr userDrawn="1"/>
        </p:nvSpPr>
        <p:spPr>
          <a:xfrm>
            <a:off x="11693728" y="6353969"/>
            <a:ext cx="412344" cy="423862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592C06C-28B6-4F43-AB79-91595177BC78}" type="slidenum">
              <a:rPr lang="hu-HU" sz="1100" smtClean="0"/>
              <a:t>‹#›</a:t>
            </a:fld>
            <a:endParaRPr lang="hu-HU" sz="1100" dirty="0"/>
          </a:p>
        </p:txBody>
      </p:sp>
    </p:spTree>
    <p:extLst>
      <p:ext uri="{BB962C8B-B14F-4D97-AF65-F5344CB8AC3E}">
        <p14:creationId xmlns:p14="http://schemas.microsoft.com/office/powerpoint/2010/main" val="2709912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704" r:id="rId2"/>
    <p:sldLayoutId id="2147483675" r:id="rId3"/>
    <p:sldLayoutId id="2147483706" r:id="rId4"/>
    <p:sldLayoutId id="2147483700" r:id="rId5"/>
    <p:sldLayoutId id="2147483705" r:id="rId6"/>
    <p:sldLayoutId id="2147483729" r:id="rId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657" userDrawn="1">
          <p15:clr>
            <a:srgbClr val="A4A3A4"/>
          </p15:clr>
        </p15:guide>
        <p15:guide id="4" pos="529" userDrawn="1">
          <p15:clr>
            <a:srgbClr val="A4A3A4"/>
          </p15:clr>
        </p15:guide>
        <p15:guide id="5" pos="347" userDrawn="1">
          <p15:clr>
            <a:srgbClr val="A4A3A4"/>
          </p15:clr>
        </p15:guide>
        <p15:guide id="6" orient="horz" pos="368" userDrawn="1">
          <p15:clr>
            <a:srgbClr val="A4A3A4"/>
          </p15:clr>
        </p15:guide>
        <p15:guide id="7" orient="horz" pos="714" userDrawn="1">
          <p15:clr>
            <a:srgbClr val="A4A3A4"/>
          </p15:clr>
        </p15:guide>
        <p15:guide id="8" pos="4988" userDrawn="1">
          <p15:clr>
            <a:srgbClr val="A4A3A4"/>
          </p15:clr>
        </p15:guide>
        <p15:guide id="9" pos="5328" userDrawn="1">
          <p15:clr>
            <a:srgbClr val="A4A3A4"/>
          </p15:clr>
        </p15:guide>
        <p15:guide id="10" pos="7322" userDrawn="1">
          <p15:clr>
            <a:srgbClr val="A4A3A4"/>
          </p15:clr>
        </p15:guide>
        <p15:guide id="11" pos="2993" userDrawn="1">
          <p15:clr>
            <a:srgbClr val="A4A3A4"/>
          </p15:clr>
        </p15:guide>
        <p15:guide id="12" pos="2652" userDrawn="1">
          <p15:clr>
            <a:srgbClr val="A4A3A4"/>
          </p15:clr>
        </p15:guide>
        <p15:guide id="13" orient="horz" pos="3952" userDrawn="1">
          <p15:clr>
            <a:srgbClr val="A4A3A4"/>
          </p15:clr>
        </p15:guide>
        <p15:guide id="14" orient="horz" pos="1797" userDrawn="1">
          <p15:clr>
            <a:srgbClr val="A4A3A4"/>
          </p15:clr>
        </p15:guide>
        <p15:guide id="15" orient="horz" pos="1434" userDrawn="1">
          <p15:clr>
            <a:srgbClr val="A4A3A4"/>
          </p15:clr>
        </p15:guide>
        <p15:guide id="16" orient="horz" pos="1077" userDrawn="1">
          <p15:clr>
            <a:srgbClr val="A4A3A4"/>
          </p15:clr>
        </p15:guide>
        <p15:guide id="17" pos="3669" userDrawn="1">
          <p15:clr>
            <a:srgbClr val="A4A3A4"/>
          </p15:clr>
        </p15:guide>
        <p15:guide id="18" pos="4010" userDrawn="1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AAACC14F-A927-445F-9E70-97734CB14397}"/>
              </a:ext>
            </a:extLst>
          </p:cNvPr>
          <p:cNvSpPr/>
          <p:nvPr userDrawn="1"/>
        </p:nvSpPr>
        <p:spPr>
          <a:xfrm>
            <a:off x="0" y="0"/>
            <a:ext cx="2628900" cy="1709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n>
                <a:noFill/>
              </a:ln>
              <a:noFill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136227-5B34-AD48-91FD-F925059DBCDC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571965" y="584200"/>
            <a:ext cx="1650730" cy="550243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FE4F2EDA-D901-4835-8C80-7FFCFE8FDE37}"/>
              </a:ext>
            </a:extLst>
          </p:cNvPr>
          <p:cNvSpPr txBox="1">
            <a:spLocks/>
          </p:cNvSpPr>
          <p:nvPr userDrawn="1"/>
        </p:nvSpPr>
        <p:spPr>
          <a:xfrm>
            <a:off x="11693728" y="6353969"/>
            <a:ext cx="412344" cy="423862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CA5128C-8080-4D6C-ACC9-4612070BD095}" type="slidenum">
              <a:rPr lang="hu-HU" sz="1100" smtClean="0"/>
              <a:t>‹#›</a:t>
            </a:fld>
            <a:endParaRPr lang="hu-HU" sz="1100" dirty="0"/>
          </a:p>
        </p:txBody>
      </p:sp>
    </p:spTree>
    <p:extLst>
      <p:ext uri="{BB962C8B-B14F-4D97-AF65-F5344CB8AC3E}">
        <p14:creationId xmlns:p14="http://schemas.microsoft.com/office/powerpoint/2010/main" val="1276124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707" r:id="rId5"/>
    <p:sldLayoutId id="2147483694" r:id="rId6"/>
    <p:sldLayoutId id="2147483695" r:id="rId7"/>
    <p:sldLayoutId id="2147483714" r:id="rId8"/>
    <p:sldLayoutId id="2147483696" r:id="rId9"/>
    <p:sldLayoutId id="2147483697" r:id="rId10"/>
    <p:sldLayoutId id="2147483698" r:id="rId11"/>
    <p:sldLayoutId id="2147483699" r:id="rId12"/>
    <p:sldLayoutId id="2147483724" r:id="rId13"/>
    <p:sldLayoutId id="2147483725" r:id="rId14"/>
    <p:sldLayoutId id="2147483726" r:id="rId15"/>
    <p:sldLayoutId id="2147483727" r:id="rId16"/>
    <p:sldLayoutId id="2147483730" r:id="rId17"/>
    <p:sldLayoutId id="2147483731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657" userDrawn="1">
          <p15:clr>
            <a:srgbClr val="A4A3A4"/>
          </p15:clr>
        </p15:guide>
        <p15:guide id="4" pos="529" userDrawn="1">
          <p15:clr>
            <a:srgbClr val="A4A3A4"/>
          </p15:clr>
        </p15:guide>
        <p15:guide id="5" pos="347" userDrawn="1">
          <p15:clr>
            <a:srgbClr val="A4A3A4"/>
          </p15:clr>
        </p15:guide>
        <p15:guide id="6" orient="horz" pos="368" userDrawn="1">
          <p15:clr>
            <a:srgbClr val="A4A3A4"/>
          </p15:clr>
        </p15:guide>
        <p15:guide id="7" orient="horz" pos="714" userDrawn="1">
          <p15:clr>
            <a:srgbClr val="A4A3A4"/>
          </p15:clr>
        </p15:guide>
        <p15:guide id="8" pos="4988" userDrawn="1">
          <p15:clr>
            <a:srgbClr val="A4A3A4"/>
          </p15:clr>
        </p15:guide>
        <p15:guide id="9" pos="5328" userDrawn="1">
          <p15:clr>
            <a:srgbClr val="A4A3A4"/>
          </p15:clr>
        </p15:guide>
        <p15:guide id="10" pos="7322" userDrawn="1">
          <p15:clr>
            <a:srgbClr val="A4A3A4"/>
          </p15:clr>
        </p15:guide>
        <p15:guide id="11" pos="2993" userDrawn="1">
          <p15:clr>
            <a:srgbClr val="A4A3A4"/>
          </p15:clr>
        </p15:guide>
        <p15:guide id="12" pos="2652" userDrawn="1">
          <p15:clr>
            <a:srgbClr val="A4A3A4"/>
          </p15:clr>
        </p15:guide>
        <p15:guide id="13" orient="horz" pos="3952" userDrawn="1">
          <p15:clr>
            <a:srgbClr val="A4A3A4"/>
          </p15:clr>
        </p15:guide>
        <p15:guide id="14" orient="horz" pos="1797" userDrawn="1">
          <p15:clr>
            <a:srgbClr val="A4A3A4"/>
          </p15:clr>
        </p15:guide>
        <p15:guide id="15" orient="horz" pos="1434" userDrawn="1">
          <p15:clr>
            <a:srgbClr val="A4A3A4"/>
          </p15:clr>
        </p15:guide>
        <p15:guide id="16" orient="horz" pos="1077" userDrawn="1">
          <p15:clr>
            <a:srgbClr val="A4A3A4"/>
          </p15:clr>
        </p15:guide>
        <p15:guide id="17" pos="3669" userDrawn="1">
          <p15:clr>
            <a:srgbClr val="A4A3A4"/>
          </p15:clr>
        </p15:guide>
        <p15:guide id="18" pos="4010" userDrawn="1">
          <p15:clr>
            <a:srgbClr val="A4A3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11AB12F1-7B1E-4602-813F-4AFDA13D5FCC}"/>
              </a:ext>
            </a:extLst>
          </p:cNvPr>
          <p:cNvSpPr/>
          <p:nvPr userDrawn="1"/>
        </p:nvSpPr>
        <p:spPr>
          <a:xfrm>
            <a:off x="0" y="0"/>
            <a:ext cx="2628900" cy="1709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136227-5B34-AD48-91FD-F925059DBCD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1965" y="584200"/>
            <a:ext cx="1650730" cy="550243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FC3CB45F-117B-466B-B5D1-428FF2F57857}"/>
              </a:ext>
            </a:extLst>
          </p:cNvPr>
          <p:cNvSpPr txBox="1">
            <a:spLocks/>
          </p:cNvSpPr>
          <p:nvPr userDrawn="1"/>
        </p:nvSpPr>
        <p:spPr>
          <a:xfrm>
            <a:off x="11693728" y="6353969"/>
            <a:ext cx="412344" cy="423862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FF7219C-298C-485E-9732-5DCFA723F33A}" type="slidenum">
              <a:rPr lang="hu-HU" sz="1100" smtClean="0"/>
              <a:t>‹#›</a:t>
            </a:fld>
            <a:endParaRPr lang="hu-HU" sz="1100" dirty="0"/>
          </a:p>
        </p:txBody>
      </p:sp>
    </p:spTree>
    <p:extLst>
      <p:ext uri="{BB962C8B-B14F-4D97-AF65-F5344CB8AC3E}">
        <p14:creationId xmlns:p14="http://schemas.microsoft.com/office/powerpoint/2010/main" val="4287762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2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657" userDrawn="1">
          <p15:clr>
            <a:srgbClr val="A4A3A4"/>
          </p15:clr>
        </p15:guide>
        <p15:guide id="4" pos="529" userDrawn="1">
          <p15:clr>
            <a:srgbClr val="A4A3A4"/>
          </p15:clr>
        </p15:guide>
        <p15:guide id="5" pos="347" userDrawn="1">
          <p15:clr>
            <a:srgbClr val="A4A3A4"/>
          </p15:clr>
        </p15:guide>
        <p15:guide id="6" orient="horz" pos="368" userDrawn="1">
          <p15:clr>
            <a:srgbClr val="A4A3A4"/>
          </p15:clr>
        </p15:guide>
        <p15:guide id="7" orient="horz" pos="714" userDrawn="1">
          <p15:clr>
            <a:srgbClr val="A4A3A4"/>
          </p15:clr>
        </p15:guide>
        <p15:guide id="8" pos="4988" userDrawn="1">
          <p15:clr>
            <a:srgbClr val="A4A3A4"/>
          </p15:clr>
        </p15:guide>
        <p15:guide id="9" pos="5328" userDrawn="1">
          <p15:clr>
            <a:srgbClr val="A4A3A4"/>
          </p15:clr>
        </p15:guide>
        <p15:guide id="10" pos="7322" userDrawn="1">
          <p15:clr>
            <a:srgbClr val="A4A3A4"/>
          </p15:clr>
        </p15:guide>
        <p15:guide id="11" pos="2993" userDrawn="1">
          <p15:clr>
            <a:srgbClr val="A4A3A4"/>
          </p15:clr>
        </p15:guide>
        <p15:guide id="12" pos="2652" userDrawn="1">
          <p15:clr>
            <a:srgbClr val="A4A3A4"/>
          </p15:clr>
        </p15:guide>
        <p15:guide id="13" orient="horz" pos="3952" userDrawn="1">
          <p15:clr>
            <a:srgbClr val="A4A3A4"/>
          </p15:clr>
        </p15:guide>
        <p15:guide id="14" orient="horz" pos="1797" userDrawn="1">
          <p15:clr>
            <a:srgbClr val="A4A3A4"/>
          </p15:clr>
        </p15:guide>
        <p15:guide id="15" orient="horz" pos="1434" userDrawn="1">
          <p15:clr>
            <a:srgbClr val="A4A3A4"/>
          </p15:clr>
        </p15:guide>
        <p15:guide id="16" orient="horz" pos="1077" userDrawn="1">
          <p15:clr>
            <a:srgbClr val="A4A3A4"/>
          </p15:clr>
        </p15:guide>
        <p15:guide id="17" pos="3669" userDrawn="1">
          <p15:clr>
            <a:srgbClr val="A4A3A4"/>
          </p15:clr>
        </p15:guide>
        <p15:guide id="18" pos="4010" userDrawn="1">
          <p15:clr>
            <a:srgbClr val="A4A3A4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11AB12F1-7B1E-4602-813F-4AFDA13D5FCC}"/>
              </a:ext>
            </a:extLst>
          </p:cNvPr>
          <p:cNvSpPr/>
          <p:nvPr userDrawn="1"/>
        </p:nvSpPr>
        <p:spPr>
          <a:xfrm>
            <a:off x="0" y="0"/>
            <a:ext cx="2628900" cy="1709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136227-5B34-AD48-91FD-F925059DBC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1965" y="584200"/>
            <a:ext cx="1650730" cy="550243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2C671295-1985-440E-8295-57CD40F32BA2}"/>
              </a:ext>
            </a:extLst>
          </p:cNvPr>
          <p:cNvSpPr txBox="1">
            <a:spLocks/>
          </p:cNvSpPr>
          <p:nvPr userDrawn="1"/>
        </p:nvSpPr>
        <p:spPr>
          <a:xfrm>
            <a:off x="11693728" y="6353969"/>
            <a:ext cx="412344" cy="423862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4AFC445-D57E-4A85-B85C-0198C2FFBF76}" type="slidenum">
              <a:rPr lang="hu-HU" sz="1100" smtClean="0"/>
              <a:t>‹#›</a:t>
            </a:fld>
            <a:endParaRPr lang="hu-HU" sz="1100" dirty="0"/>
          </a:p>
        </p:txBody>
      </p:sp>
    </p:spTree>
    <p:extLst>
      <p:ext uri="{BB962C8B-B14F-4D97-AF65-F5344CB8AC3E}">
        <p14:creationId xmlns:p14="http://schemas.microsoft.com/office/powerpoint/2010/main" val="1216421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657" userDrawn="1">
          <p15:clr>
            <a:srgbClr val="A4A3A4"/>
          </p15:clr>
        </p15:guide>
        <p15:guide id="4" pos="529" userDrawn="1">
          <p15:clr>
            <a:srgbClr val="A4A3A4"/>
          </p15:clr>
        </p15:guide>
        <p15:guide id="5" pos="347" userDrawn="1">
          <p15:clr>
            <a:srgbClr val="A4A3A4"/>
          </p15:clr>
        </p15:guide>
        <p15:guide id="6" orient="horz" pos="368" userDrawn="1">
          <p15:clr>
            <a:srgbClr val="A4A3A4"/>
          </p15:clr>
        </p15:guide>
        <p15:guide id="7" orient="horz" pos="714" userDrawn="1">
          <p15:clr>
            <a:srgbClr val="A4A3A4"/>
          </p15:clr>
        </p15:guide>
        <p15:guide id="8" pos="4988" userDrawn="1">
          <p15:clr>
            <a:srgbClr val="A4A3A4"/>
          </p15:clr>
        </p15:guide>
        <p15:guide id="9" pos="5328" userDrawn="1">
          <p15:clr>
            <a:srgbClr val="A4A3A4"/>
          </p15:clr>
        </p15:guide>
        <p15:guide id="10" pos="7322" userDrawn="1">
          <p15:clr>
            <a:srgbClr val="A4A3A4"/>
          </p15:clr>
        </p15:guide>
        <p15:guide id="11" pos="2993" userDrawn="1">
          <p15:clr>
            <a:srgbClr val="A4A3A4"/>
          </p15:clr>
        </p15:guide>
        <p15:guide id="12" pos="2652" userDrawn="1">
          <p15:clr>
            <a:srgbClr val="A4A3A4"/>
          </p15:clr>
        </p15:guide>
        <p15:guide id="13" orient="horz" pos="3952" userDrawn="1">
          <p15:clr>
            <a:srgbClr val="A4A3A4"/>
          </p15:clr>
        </p15:guide>
        <p15:guide id="14" orient="horz" pos="1797" userDrawn="1">
          <p15:clr>
            <a:srgbClr val="A4A3A4"/>
          </p15:clr>
        </p15:guide>
        <p15:guide id="15" orient="horz" pos="1434" userDrawn="1">
          <p15:clr>
            <a:srgbClr val="A4A3A4"/>
          </p15:clr>
        </p15:guide>
        <p15:guide id="16" orient="horz" pos="1077" userDrawn="1">
          <p15:clr>
            <a:srgbClr val="A4A3A4"/>
          </p15:clr>
        </p15:guide>
        <p15:guide id="17" pos="3669" userDrawn="1">
          <p15:clr>
            <a:srgbClr val="A4A3A4"/>
          </p15:clr>
        </p15:guide>
        <p15:guide id="18" pos="4010" userDrawn="1">
          <p15:clr>
            <a:srgbClr val="A4A3A4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9562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657" userDrawn="1">
          <p15:clr>
            <a:srgbClr val="A4A3A4"/>
          </p15:clr>
        </p15:guide>
        <p15:guide id="4" pos="529" userDrawn="1">
          <p15:clr>
            <a:srgbClr val="A4A3A4"/>
          </p15:clr>
        </p15:guide>
        <p15:guide id="5" pos="347" userDrawn="1">
          <p15:clr>
            <a:srgbClr val="A4A3A4"/>
          </p15:clr>
        </p15:guide>
        <p15:guide id="6" orient="horz" pos="368" userDrawn="1">
          <p15:clr>
            <a:srgbClr val="A4A3A4"/>
          </p15:clr>
        </p15:guide>
        <p15:guide id="7" orient="horz" pos="714" userDrawn="1">
          <p15:clr>
            <a:srgbClr val="A4A3A4"/>
          </p15:clr>
        </p15:guide>
        <p15:guide id="8" pos="4988" userDrawn="1">
          <p15:clr>
            <a:srgbClr val="A4A3A4"/>
          </p15:clr>
        </p15:guide>
        <p15:guide id="9" pos="5328" userDrawn="1">
          <p15:clr>
            <a:srgbClr val="A4A3A4"/>
          </p15:clr>
        </p15:guide>
        <p15:guide id="10" pos="7322" userDrawn="1">
          <p15:clr>
            <a:srgbClr val="A4A3A4"/>
          </p15:clr>
        </p15:guide>
        <p15:guide id="11" pos="2993" userDrawn="1">
          <p15:clr>
            <a:srgbClr val="A4A3A4"/>
          </p15:clr>
        </p15:guide>
        <p15:guide id="12" pos="2652" userDrawn="1">
          <p15:clr>
            <a:srgbClr val="A4A3A4"/>
          </p15:clr>
        </p15:guide>
        <p15:guide id="13" orient="horz" pos="3952" userDrawn="1">
          <p15:clr>
            <a:srgbClr val="A4A3A4"/>
          </p15:clr>
        </p15:guide>
        <p15:guide id="14" orient="horz" pos="1797" userDrawn="1">
          <p15:clr>
            <a:srgbClr val="A4A3A4"/>
          </p15:clr>
        </p15:guide>
        <p15:guide id="15" orient="horz" pos="1434" userDrawn="1">
          <p15:clr>
            <a:srgbClr val="A4A3A4"/>
          </p15:clr>
        </p15:guide>
        <p15:guide id="16" orient="horz" pos="1077" userDrawn="1">
          <p15:clr>
            <a:srgbClr val="A4A3A4"/>
          </p15:clr>
        </p15:guide>
        <p15:guide id="17" pos="3669" userDrawn="1">
          <p15:clr>
            <a:srgbClr val="A4A3A4"/>
          </p15:clr>
        </p15:guide>
        <p15:guide id="18" pos="4010" userDrawn="1">
          <p15:clr>
            <a:srgbClr val="A4A3A4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11AB12F1-7B1E-4602-813F-4AFDA13D5FCC}"/>
              </a:ext>
            </a:extLst>
          </p:cNvPr>
          <p:cNvSpPr/>
          <p:nvPr userDrawn="1"/>
        </p:nvSpPr>
        <p:spPr>
          <a:xfrm>
            <a:off x="0" y="0"/>
            <a:ext cx="2628900" cy="1709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136227-5B34-AD48-91FD-F925059DBCD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71965" y="584200"/>
            <a:ext cx="1650730" cy="55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650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8" r:id="rId2"/>
    <p:sldLayoutId id="2147483722" r:id="rId3"/>
    <p:sldLayoutId id="2147483712" r:id="rId4"/>
    <p:sldLayoutId id="2147483723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657" userDrawn="1">
          <p15:clr>
            <a:srgbClr val="A4A3A4"/>
          </p15:clr>
        </p15:guide>
        <p15:guide id="4" pos="529" userDrawn="1">
          <p15:clr>
            <a:srgbClr val="A4A3A4"/>
          </p15:clr>
        </p15:guide>
        <p15:guide id="5" pos="347" userDrawn="1">
          <p15:clr>
            <a:srgbClr val="A4A3A4"/>
          </p15:clr>
        </p15:guide>
        <p15:guide id="6" orient="horz" pos="368" userDrawn="1">
          <p15:clr>
            <a:srgbClr val="A4A3A4"/>
          </p15:clr>
        </p15:guide>
        <p15:guide id="7" orient="horz" pos="714" userDrawn="1">
          <p15:clr>
            <a:srgbClr val="A4A3A4"/>
          </p15:clr>
        </p15:guide>
        <p15:guide id="8" pos="4988" userDrawn="1">
          <p15:clr>
            <a:srgbClr val="A4A3A4"/>
          </p15:clr>
        </p15:guide>
        <p15:guide id="9" pos="5328" userDrawn="1">
          <p15:clr>
            <a:srgbClr val="A4A3A4"/>
          </p15:clr>
        </p15:guide>
        <p15:guide id="10" pos="7322" userDrawn="1">
          <p15:clr>
            <a:srgbClr val="A4A3A4"/>
          </p15:clr>
        </p15:guide>
        <p15:guide id="11" pos="2993" userDrawn="1">
          <p15:clr>
            <a:srgbClr val="A4A3A4"/>
          </p15:clr>
        </p15:guide>
        <p15:guide id="12" pos="2652" userDrawn="1">
          <p15:clr>
            <a:srgbClr val="A4A3A4"/>
          </p15:clr>
        </p15:guide>
        <p15:guide id="13" orient="horz" pos="3952" userDrawn="1">
          <p15:clr>
            <a:srgbClr val="A4A3A4"/>
          </p15:clr>
        </p15:guide>
        <p15:guide id="14" orient="horz" pos="1797" userDrawn="1">
          <p15:clr>
            <a:srgbClr val="A4A3A4"/>
          </p15:clr>
        </p15:guide>
        <p15:guide id="15" orient="horz" pos="1434" userDrawn="1">
          <p15:clr>
            <a:srgbClr val="A4A3A4"/>
          </p15:clr>
        </p15:guide>
        <p15:guide id="16" orient="horz" pos="1077" userDrawn="1">
          <p15:clr>
            <a:srgbClr val="A4A3A4"/>
          </p15:clr>
        </p15:guide>
        <p15:guide id="17" pos="3669" userDrawn="1">
          <p15:clr>
            <a:srgbClr val="A4A3A4"/>
          </p15:clr>
        </p15:guide>
        <p15:guide id="18" pos="4010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87773B61-6637-4234-9AC2-48D554137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9931" y="0"/>
            <a:ext cx="2852069" cy="17100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E7E1D8A1-BCAC-47AE-AF55-BF2C0D325B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0300" y="1154828"/>
            <a:ext cx="11096623" cy="1871647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hu-HU" sz="3200" dirty="0"/>
              <a:t>Budapesti Corvinus Egyetem </a:t>
            </a:r>
            <a:br>
              <a:rPr lang="hu-HU" sz="3200" dirty="0"/>
            </a:br>
            <a:r>
              <a:rPr lang="hu-HU" sz="3200" dirty="0"/>
              <a:t>TDK Eredményhirdetés</a:t>
            </a:r>
            <a:br>
              <a:rPr lang="hu-HU" sz="3200" dirty="0"/>
            </a:br>
            <a:r>
              <a:rPr lang="hu-HU" sz="3200" dirty="0"/>
              <a:t>Corvinus University of Budapest</a:t>
            </a:r>
            <a:br>
              <a:rPr lang="hu-HU" sz="3200" dirty="0"/>
            </a:br>
            <a:r>
              <a:rPr lang="hu-HU" sz="3200" dirty="0"/>
              <a:t>TDK </a:t>
            </a:r>
            <a:r>
              <a:rPr lang="hu-HU" sz="3200" dirty="0" err="1"/>
              <a:t>Award</a:t>
            </a:r>
            <a:r>
              <a:rPr lang="hu-HU" sz="3200" dirty="0"/>
              <a:t> </a:t>
            </a:r>
            <a:r>
              <a:rPr lang="hu-HU" sz="3200" dirty="0" err="1"/>
              <a:t>Ceremony</a:t>
            </a:r>
            <a:endParaRPr lang="hu-HU" dirty="0"/>
          </a:p>
        </p:txBody>
      </p:sp>
      <p:sp>
        <p:nvSpPr>
          <p:cNvPr id="6" name="Dátum helye 2">
            <a:extLst>
              <a:ext uri="{FF2B5EF4-FFF2-40B4-BE49-F238E27FC236}">
                <a16:creationId xmlns:a16="http://schemas.microsoft.com/office/drawing/2014/main" id="{CDE3BB83-35D6-4254-A131-FAAC12AB4D9D}"/>
              </a:ext>
            </a:extLst>
          </p:cNvPr>
          <p:cNvSpPr txBox="1">
            <a:spLocks/>
          </p:cNvSpPr>
          <p:nvPr/>
        </p:nvSpPr>
        <p:spPr>
          <a:xfrm>
            <a:off x="4567011" y="5089620"/>
            <a:ext cx="2743200" cy="764425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2800" dirty="0"/>
              <a:t>2023.05.25.</a:t>
            </a:r>
          </a:p>
        </p:txBody>
      </p:sp>
      <p:pic>
        <p:nvPicPr>
          <p:cNvPr id="8" name="Ábra 7">
            <a:extLst>
              <a:ext uri="{FF2B5EF4-FFF2-40B4-BE49-F238E27FC236}">
                <a16:creationId xmlns:a16="http://schemas.microsoft.com/office/drawing/2014/main" id="{75669E13-038E-4409-B16A-DBD66B4B9F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8716821">
            <a:off x="545451" y="5159798"/>
            <a:ext cx="1379721" cy="1619177"/>
          </a:xfrm>
          <a:prstGeom prst="rect">
            <a:avLst/>
          </a:prstGeom>
        </p:spPr>
      </p:pic>
      <p:pic>
        <p:nvPicPr>
          <p:cNvPr id="9" name="Ábra 8">
            <a:extLst>
              <a:ext uri="{FF2B5EF4-FFF2-40B4-BE49-F238E27FC236}">
                <a16:creationId xmlns:a16="http://schemas.microsoft.com/office/drawing/2014/main" id="{278669DD-F176-462E-A13A-54687FE832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3891" y="5551415"/>
            <a:ext cx="558730" cy="55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354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677343"/>
          </a:xfrm>
        </p:spPr>
        <p:txBody>
          <a:bodyPr/>
          <a:lstStyle/>
          <a:p>
            <a:r>
              <a:rPr lang="hu-HU" dirty="0"/>
              <a:t>Best </a:t>
            </a:r>
            <a:r>
              <a:rPr lang="hu-HU" dirty="0" err="1"/>
              <a:t>Paper</a:t>
            </a:r>
            <a:r>
              <a:rPr lang="hu-HU" dirty="0"/>
              <a:t> díjak</a:t>
            </a:r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 err="1">
                <a:solidFill>
                  <a:schemeClr val="bg1"/>
                </a:solidFill>
                <a:latin typeface="+mn-lt"/>
              </a:rPr>
              <a:t>Lapis</a:t>
            </a:r>
            <a:r>
              <a:rPr lang="hu-HU" sz="3600" dirty="0">
                <a:solidFill>
                  <a:schemeClr val="bg1"/>
                </a:solidFill>
                <a:latin typeface="+mn-lt"/>
              </a:rPr>
              <a:t> Áron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/>
              <a:t>Mi ösztönzi a magyarokat a Forma-1 iránti rajongásra?</a:t>
            </a:r>
          </a:p>
          <a:p>
            <a:endParaRPr lang="hu-HU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24299" y="5225141"/>
            <a:ext cx="4343401" cy="953986"/>
          </a:xfrm>
          <a:prstGeom prst="rect">
            <a:avLst/>
          </a:prstGeom>
          <a:solidFill>
            <a:srgbClr val="C00000"/>
          </a:solidFill>
          <a:ln>
            <a:solidFill>
              <a:srgbClr val="A9ABB2"/>
            </a:solidFill>
          </a:ln>
        </p:spPr>
        <p:txBody>
          <a:bodyPr lIns="0" tIns="0" rIns="0" bIns="0" anchor="ctr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hu-HU" i="1" dirty="0">
                <a:solidFill>
                  <a:schemeClr val="bg1"/>
                </a:solidFill>
              </a:rPr>
              <a:t>Témavezető: Horváth Dóra</a:t>
            </a:r>
          </a:p>
        </p:txBody>
      </p:sp>
    </p:spTree>
    <p:extLst>
      <p:ext uri="{BB962C8B-B14F-4D97-AF65-F5344CB8AC3E}">
        <p14:creationId xmlns:p14="http://schemas.microsoft.com/office/powerpoint/2010/main" val="2218865287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677343"/>
          </a:xfrm>
        </p:spPr>
        <p:txBody>
          <a:bodyPr/>
          <a:lstStyle/>
          <a:p>
            <a:r>
              <a:rPr lang="hu-HU" dirty="0"/>
              <a:t>Közlekedés és turizmus szekció</a:t>
            </a:r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 err="1">
                <a:solidFill>
                  <a:schemeClr val="bg1"/>
                </a:solidFill>
                <a:latin typeface="+mn-lt"/>
              </a:rPr>
              <a:t>Klucsár</a:t>
            </a:r>
            <a:r>
              <a:rPr lang="hu-HU" sz="3600" dirty="0">
                <a:solidFill>
                  <a:schemeClr val="bg1"/>
                </a:solidFill>
                <a:latin typeface="+mn-lt"/>
              </a:rPr>
              <a:t> Nóra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/>
              <a:t>Témavezető: Csapody Bence</a:t>
            </a:r>
          </a:p>
          <a:p>
            <a:endParaRPr lang="hu-HU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DEC5A6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3. helyezett</a:t>
            </a:r>
          </a:p>
        </p:txBody>
      </p:sp>
      <p:sp>
        <p:nvSpPr>
          <p:cNvPr id="2" name="Cím 5">
            <a:extLst>
              <a:ext uri="{FF2B5EF4-FFF2-40B4-BE49-F238E27FC236}">
                <a16:creationId xmlns:a16="http://schemas.microsoft.com/office/drawing/2014/main" id="{61C0379A-A878-644C-4A75-ABFF3CDA04AF}"/>
              </a:ext>
            </a:extLst>
          </p:cNvPr>
          <p:cNvSpPr txBox="1">
            <a:spLocks/>
          </p:cNvSpPr>
          <p:nvPr/>
        </p:nvSpPr>
        <p:spPr>
          <a:xfrm>
            <a:off x="3906964" y="5225142"/>
            <a:ext cx="4343401" cy="1099458"/>
          </a:xfrm>
          <a:prstGeom prst="rect">
            <a:avLst/>
          </a:prstGeom>
          <a:solidFill>
            <a:srgbClr val="A9ABB2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2. helyezett</a:t>
            </a:r>
          </a:p>
        </p:txBody>
      </p:sp>
    </p:spTree>
    <p:extLst>
      <p:ext uri="{BB962C8B-B14F-4D97-AF65-F5344CB8AC3E}">
        <p14:creationId xmlns:p14="http://schemas.microsoft.com/office/powerpoint/2010/main" val="79094568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677343"/>
          </a:xfrm>
        </p:spPr>
        <p:txBody>
          <a:bodyPr/>
          <a:lstStyle/>
          <a:p>
            <a:r>
              <a:rPr lang="hu-HU" dirty="0"/>
              <a:t>Közlekedés és turizmus szekció</a:t>
            </a:r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 err="1">
                <a:solidFill>
                  <a:schemeClr val="bg1"/>
                </a:solidFill>
                <a:latin typeface="+mn-lt"/>
              </a:rPr>
              <a:t>Murinová</a:t>
            </a:r>
            <a:r>
              <a:rPr lang="hu-HU" sz="3600" dirty="0">
                <a:solidFill>
                  <a:schemeClr val="bg1"/>
                </a:solidFill>
                <a:latin typeface="+mn-lt"/>
              </a:rPr>
              <a:t> Barbara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/>
              <a:t>Témavezető: Miskolczi Márk</a:t>
            </a:r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A9ABB2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2. helyezett</a:t>
            </a:r>
          </a:p>
        </p:txBody>
      </p:sp>
    </p:spTree>
    <p:extLst>
      <p:ext uri="{BB962C8B-B14F-4D97-AF65-F5344CB8AC3E}">
        <p14:creationId xmlns:p14="http://schemas.microsoft.com/office/powerpoint/2010/main" val="233967654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677343"/>
          </a:xfrm>
        </p:spPr>
        <p:txBody>
          <a:bodyPr/>
          <a:lstStyle/>
          <a:p>
            <a:r>
              <a:rPr lang="hu-HU" dirty="0"/>
              <a:t>Közlekedés és turizmus szekció</a:t>
            </a:r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>
                <a:solidFill>
                  <a:schemeClr val="bg1"/>
                </a:solidFill>
                <a:latin typeface="+mn-lt"/>
              </a:rPr>
              <a:t>Csikós Zsófia Nikoletta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/>
              <a:t>Témavezető: Boros Kitti</a:t>
            </a:r>
          </a:p>
          <a:p>
            <a:endParaRPr lang="hu-HU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E0AA26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1. helyezett</a:t>
            </a:r>
          </a:p>
        </p:txBody>
      </p:sp>
    </p:spTree>
    <p:extLst>
      <p:ext uri="{BB962C8B-B14F-4D97-AF65-F5344CB8AC3E}">
        <p14:creationId xmlns:p14="http://schemas.microsoft.com/office/powerpoint/2010/main" val="661032666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1C1603BE-0B0A-4659-BE1B-FA4A31273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9931" y="0"/>
            <a:ext cx="2852069" cy="1710000"/>
          </a:xfrm>
          <a:prstGeom prst="rect">
            <a:avLst/>
          </a:prstGeom>
        </p:spPr>
      </p:pic>
      <p:sp>
        <p:nvSpPr>
          <p:cNvPr id="7" name="Cím 2">
            <a:extLst>
              <a:ext uri="{FF2B5EF4-FFF2-40B4-BE49-F238E27FC236}">
                <a16:creationId xmlns:a16="http://schemas.microsoft.com/office/drawing/2014/main" id="{510F5389-24DB-4008-A9E8-B028D26A7A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7688" y="1058589"/>
            <a:ext cx="11096623" cy="1871647"/>
          </a:xfrm>
        </p:spPr>
        <p:txBody>
          <a:bodyPr/>
          <a:lstStyle/>
          <a:p>
            <a:pPr algn="ctr"/>
            <a:r>
              <a:rPr lang="hu-HU" dirty="0"/>
              <a:t>Marketing-, média, designkommunikáció - Holisztikus marketingkommunikációs szemléletmód szekció</a:t>
            </a:r>
          </a:p>
        </p:txBody>
      </p:sp>
    </p:spTree>
    <p:extLst>
      <p:ext uri="{BB962C8B-B14F-4D97-AF65-F5344CB8AC3E}">
        <p14:creationId xmlns:p14="http://schemas.microsoft.com/office/powerpoint/2010/main" val="535199133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332015"/>
            <a:ext cx="7093457" cy="131865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u-HU" dirty="0"/>
              <a:t>Marketing-, média, designkommunikáció - Holisztikus marketingkommunikációs szemléletmód szekció</a:t>
            </a:r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 err="1">
                <a:solidFill>
                  <a:schemeClr val="bg1"/>
                </a:solidFill>
                <a:latin typeface="+mn-lt"/>
              </a:rPr>
              <a:t>Belan</a:t>
            </a:r>
            <a:r>
              <a:rPr lang="hu-HU" sz="3600" dirty="0">
                <a:solidFill>
                  <a:schemeClr val="bg1"/>
                </a:solidFill>
                <a:latin typeface="+mn-lt"/>
              </a:rPr>
              <a:t> Veronika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/>
              <a:t>Témavezető: </a:t>
            </a:r>
            <a:r>
              <a:rPr lang="hu-HU" dirty="0" err="1"/>
              <a:t>Simay</a:t>
            </a:r>
            <a:r>
              <a:rPr lang="hu-HU" dirty="0"/>
              <a:t> Attila Endre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24299" y="5225142"/>
            <a:ext cx="4343401" cy="1079170"/>
          </a:xfrm>
          <a:prstGeom prst="rect">
            <a:avLst/>
          </a:prstGeom>
          <a:solidFill>
            <a:srgbClr val="855C24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hu-HU" sz="2400" i="1" dirty="0">
                <a:solidFill>
                  <a:schemeClr val="bg1"/>
                </a:solidFill>
              </a:rPr>
              <a:t>A Sándor Imre Marketingkommunikáció alapítvány különdíja</a:t>
            </a:r>
          </a:p>
        </p:txBody>
      </p:sp>
    </p:spTree>
    <p:extLst>
      <p:ext uri="{BB962C8B-B14F-4D97-AF65-F5344CB8AC3E}">
        <p14:creationId xmlns:p14="http://schemas.microsoft.com/office/powerpoint/2010/main" val="200466890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378197"/>
            <a:ext cx="7093457" cy="131865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u-HU" dirty="0"/>
              <a:t>Marketing-, média, designkommunikáció - Holisztikus marketingkommunikációs szemléletmód szekció</a:t>
            </a:r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 err="1">
                <a:solidFill>
                  <a:schemeClr val="bg1"/>
                </a:solidFill>
                <a:latin typeface="+mn-lt"/>
              </a:rPr>
              <a:t>Patonai</a:t>
            </a:r>
            <a:r>
              <a:rPr lang="hu-HU" sz="3600" dirty="0">
                <a:solidFill>
                  <a:schemeClr val="bg1"/>
                </a:solidFill>
                <a:latin typeface="+mn-lt"/>
              </a:rPr>
              <a:t> Laura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/>
              <a:t>Témavezetők: </a:t>
            </a:r>
            <a:r>
              <a:rPr lang="hu-HU" dirty="0" err="1"/>
              <a:t>Cosovan</a:t>
            </a:r>
            <a:r>
              <a:rPr lang="hu-HU" dirty="0"/>
              <a:t> Attila Róbert és Horváth Dóra</a:t>
            </a:r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A9ABB2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2. helyezett</a:t>
            </a:r>
          </a:p>
        </p:txBody>
      </p:sp>
      <p:sp>
        <p:nvSpPr>
          <p:cNvPr id="2" name="Cím 5">
            <a:extLst>
              <a:ext uri="{FF2B5EF4-FFF2-40B4-BE49-F238E27FC236}">
                <a16:creationId xmlns:a16="http://schemas.microsoft.com/office/drawing/2014/main" id="{46821AA2-386B-91E0-9280-098A44994ABE}"/>
              </a:ext>
            </a:extLst>
          </p:cNvPr>
          <p:cNvSpPr txBox="1">
            <a:spLocks/>
          </p:cNvSpPr>
          <p:nvPr/>
        </p:nvSpPr>
        <p:spPr>
          <a:xfrm>
            <a:off x="3906964" y="5225142"/>
            <a:ext cx="4343401" cy="1099458"/>
          </a:xfrm>
          <a:prstGeom prst="rect">
            <a:avLst/>
          </a:prstGeom>
          <a:solidFill>
            <a:srgbClr val="DEC5A6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3. helyezett</a:t>
            </a:r>
          </a:p>
        </p:txBody>
      </p:sp>
    </p:spTree>
    <p:extLst>
      <p:ext uri="{BB962C8B-B14F-4D97-AF65-F5344CB8AC3E}">
        <p14:creationId xmlns:p14="http://schemas.microsoft.com/office/powerpoint/2010/main" val="1645905968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 err="1">
                <a:solidFill>
                  <a:schemeClr val="bg1"/>
                </a:solidFill>
                <a:latin typeface="+mn-lt"/>
              </a:rPr>
              <a:t>Hamecz</a:t>
            </a:r>
            <a:r>
              <a:rPr lang="hu-HU" sz="3600" dirty="0">
                <a:solidFill>
                  <a:schemeClr val="bg1"/>
                </a:solidFill>
                <a:latin typeface="+mn-lt"/>
              </a:rPr>
              <a:t> Anna Rebeka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/>
              <a:t>Témavezető: </a:t>
            </a:r>
            <a:r>
              <a:rPr lang="hu-HU" dirty="0" err="1"/>
              <a:t>Kajos</a:t>
            </a:r>
            <a:r>
              <a:rPr lang="hu-HU" dirty="0"/>
              <a:t> Attila</a:t>
            </a:r>
          </a:p>
          <a:p>
            <a:endParaRPr lang="hu-HU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A9ABB2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2. helyezett</a:t>
            </a:r>
          </a:p>
        </p:txBody>
      </p:sp>
      <p:sp>
        <p:nvSpPr>
          <p:cNvPr id="5" name="Cím 5">
            <a:extLst>
              <a:ext uri="{FF2B5EF4-FFF2-40B4-BE49-F238E27FC236}">
                <a16:creationId xmlns:a16="http://schemas.microsoft.com/office/drawing/2014/main" id="{1DD8028D-92C7-7938-228A-B4FCA070D8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322779"/>
            <a:ext cx="7093457" cy="131865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u-HU" dirty="0"/>
              <a:t>Marketing-, média, designkommunikáció - Holisztikus marketingkommunikációs szemléletmód szekció</a:t>
            </a:r>
          </a:p>
        </p:txBody>
      </p:sp>
    </p:spTree>
    <p:extLst>
      <p:ext uri="{BB962C8B-B14F-4D97-AF65-F5344CB8AC3E}">
        <p14:creationId xmlns:p14="http://schemas.microsoft.com/office/powerpoint/2010/main" val="89406040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 err="1">
                <a:solidFill>
                  <a:schemeClr val="bg1"/>
                </a:solidFill>
                <a:latin typeface="+mn-lt"/>
              </a:rPr>
              <a:t>Lapis</a:t>
            </a:r>
            <a:r>
              <a:rPr lang="hu-HU" sz="3600" dirty="0">
                <a:solidFill>
                  <a:schemeClr val="bg1"/>
                </a:solidFill>
                <a:latin typeface="+mn-lt"/>
              </a:rPr>
              <a:t> Áron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/>
              <a:t>Témavezető: Horváth Dóra</a:t>
            </a:r>
          </a:p>
          <a:p>
            <a:endParaRPr lang="hu-HU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E0AA26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1. helyezett</a:t>
            </a:r>
          </a:p>
        </p:txBody>
      </p:sp>
      <p:sp>
        <p:nvSpPr>
          <p:cNvPr id="4" name="Cím 5">
            <a:extLst>
              <a:ext uri="{FF2B5EF4-FFF2-40B4-BE49-F238E27FC236}">
                <a16:creationId xmlns:a16="http://schemas.microsoft.com/office/drawing/2014/main" id="{F8CC78A3-7818-6F13-02DD-196AD5DA07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285834"/>
            <a:ext cx="7093457" cy="131865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u-HU" dirty="0"/>
              <a:t>Marketing-, média, designkommunikáció - Holisztikus marketingkommunikációs szemléletmód szekció</a:t>
            </a:r>
          </a:p>
        </p:txBody>
      </p:sp>
    </p:spTree>
    <p:extLst>
      <p:ext uri="{BB962C8B-B14F-4D97-AF65-F5344CB8AC3E}">
        <p14:creationId xmlns:p14="http://schemas.microsoft.com/office/powerpoint/2010/main" val="78434009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1C1603BE-0B0A-4659-BE1B-FA4A31273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9931" y="0"/>
            <a:ext cx="2852069" cy="1710000"/>
          </a:xfrm>
          <a:prstGeom prst="rect">
            <a:avLst/>
          </a:prstGeom>
        </p:spPr>
      </p:pic>
      <p:sp>
        <p:nvSpPr>
          <p:cNvPr id="7" name="Cím 2">
            <a:extLst>
              <a:ext uri="{FF2B5EF4-FFF2-40B4-BE49-F238E27FC236}">
                <a16:creationId xmlns:a16="http://schemas.microsoft.com/office/drawing/2014/main" id="{510F5389-24DB-4008-A9E8-B028D26A7A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7688" y="1058589"/>
            <a:ext cx="11096623" cy="1871647"/>
          </a:xfrm>
        </p:spPr>
        <p:txBody>
          <a:bodyPr/>
          <a:lstStyle/>
          <a:p>
            <a:pPr algn="ctr"/>
            <a:r>
              <a:rPr lang="hu-HU" dirty="0"/>
              <a:t>Marketing-, média, designkommunikáció – Marketingkommunikáció a XXI. Században szekció</a:t>
            </a:r>
          </a:p>
        </p:txBody>
      </p:sp>
    </p:spTree>
    <p:extLst>
      <p:ext uri="{BB962C8B-B14F-4D97-AF65-F5344CB8AC3E}">
        <p14:creationId xmlns:p14="http://schemas.microsoft.com/office/powerpoint/2010/main" val="3477009258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>
                <a:solidFill>
                  <a:schemeClr val="bg1"/>
                </a:solidFill>
                <a:latin typeface="+mn-lt"/>
              </a:rPr>
              <a:t>Ányos Enikő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/>
              <a:t>Témavezető: </a:t>
            </a:r>
            <a:r>
              <a:rPr lang="hu-HU" dirty="0" err="1"/>
              <a:t>Galla</a:t>
            </a:r>
            <a:r>
              <a:rPr lang="hu-HU" dirty="0"/>
              <a:t> Daniella Dominika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24299" y="5225142"/>
            <a:ext cx="4343401" cy="1079170"/>
          </a:xfrm>
          <a:prstGeom prst="rect">
            <a:avLst/>
          </a:prstGeom>
          <a:solidFill>
            <a:srgbClr val="855C24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hu-HU" sz="2400" i="1" dirty="0">
                <a:solidFill>
                  <a:schemeClr val="bg1"/>
                </a:solidFill>
              </a:rPr>
              <a:t>A Sándor Imre Marketingkommunikáció alapítvány különdíja</a:t>
            </a:r>
          </a:p>
        </p:txBody>
      </p:sp>
      <p:sp>
        <p:nvSpPr>
          <p:cNvPr id="4" name="Cím 5">
            <a:extLst>
              <a:ext uri="{FF2B5EF4-FFF2-40B4-BE49-F238E27FC236}">
                <a16:creationId xmlns:a16="http://schemas.microsoft.com/office/drawing/2014/main" id="{5E73FC86-38FD-71C9-03A7-5FB8E767E8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378197"/>
            <a:ext cx="7093457" cy="1012372"/>
          </a:xfrm>
        </p:spPr>
        <p:txBody>
          <a:bodyPr anchor="b"/>
          <a:lstStyle/>
          <a:p>
            <a:pPr>
              <a:lnSpc>
                <a:spcPct val="150000"/>
              </a:lnSpc>
            </a:pPr>
            <a:r>
              <a:rPr lang="hu-HU" dirty="0"/>
              <a:t>Marketing-, média, designkommunikáció – Marketingkommunikáció a XXI. Században szekció</a:t>
            </a:r>
          </a:p>
        </p:txBody>
      </p:sp>
    </p:spTree>
    <p:extLst>
      <p:ext uri="{BB962C8B-B14F-4D97-AF65-F5344CB8AC3E}">
        <p14:creationId xmlns:p14="http://schemas.microsoft.com/office/powerpoint/2010/main" val="2131794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677343"/>
          </a:xfrm>
        </p:spPr>
        <p:txBody>
          <a:bodyPr/>
          <a:lstStyle/>
          <a:p>
            <a:r>
              <a:rPr lang="hu-HU" dirty="0"/>
              <a:t>Best </a:t>
            </a:r>
            <a:r>
              <a:rPr lang="hu-HU" dirty="0" err="1"/>
              <a:t>Paper</a:t>
            </a:r>
            <a:r>
              <a:rPr lang="hu-HU" dirty="0"/>
              <a:t> díjak</a:t>
            </a:r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>
                <a:solidFill>
                  <a:schemeClr val="bg1"/>
                </a:solidFill>
                <a:latin typeface="+mn-lt"/>
              </a:rPr>
              <a:t>Mohácsi Ármin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en-US" dirty="0"/>
              <a:t>The state of digitalization in Hungarian food and clothing retail sectors – Key solutions through leading companies</a:t>
            </a:r>
          </a:p>
          <a:p>
            <a:endParaRPr lang="hu-HU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24299" y="5225141"/>
            <a:ext cx="4343401" cy="953986"/>
          </a:xfrm>
          <a:prstGeom prst="rect">
            <a:avLst/>
          </a:prstGeom>
          <a:solidFill>
            <a:srgbClr val="C00000"/>
          </a:solidFill>
          <a:ln>
            <a:solidFill>
              <a:srgbClr val="A9ABB2"/>
            </a:solidFill>
          </a:ln>
        </p:spPr>
        <p:txBody>
          <a:bodyPr lIns="0" tIns="0" rIns="0" bIns="0" anchor="ctr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hu-HU" i="1" dirty="0">
                <a:solidFill>
                  <a:schemeClr val="bg1"/>
                </a:solidFill>
              </a:rPr>
              <a:t>Témavezető: </a:t>
            </a:r>
            <a:r>
              <a:rPr lang="hu-HU" i="1" dirty="0" err="1">
                <a:solidFill>
                  <a:schemeClr val="bg1"/>
                </a:solidFill>
              </a:rPr>
              <a:t>Pistrui</a:t>
            </a:r>
            <a:r>
              <a:rPr lang="hu-HU" i="1" dirty="0">
                <a:solidFill>
                  <a:schemeClr val="bg1"/>
                </a:solidFill>
              </a:rPr>
              <a:t> Bence László</a:t>
            </a:r>
          </a:p>
        </p:txBody>
      </p:sp>
    </p:spTree>
    <p:extLst>
      <p:ext uri="{BB962C8B-B14F-4D97-AF65-F5344CB8AC3E}">
        <p14:creationId xmlns:p14="http://schemas.microsoft.com/office/powerpoint/2010/main" val="2531151109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378197"/>
            <a:ext cx="7093457" cy="1012372"/>
          </a:xfrm>
        </p:spPr>
        <p:txBody>
          <a:bodyPr anchor="b"/>
          <a:lstStyle/>
          <a:p>
            <a:pPr>
              <a:lnSpc>
                <a:spcPct val="150000"/>
              </a:lnSpc>
            </a:pPr>
            <a:r>
              <a:rPr lang="hu-HU" dirty="0"/>
              <a:t>Marketing-, média, designkommunikáció – Marketingkommunikáció a XXI. Században szekció</a:t>
            </a:r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>
                <a:solidFill>
                  <a:schemeClr val="bg1"/>
                </a:solidFill>
                <a:latin typeface="+mn-lt"/>
              </a:rPr>
              <a:t>Kereszty Loránd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/>
              <a:t>Témavezető: </a:t>
            </a:r>
            <a:r>
              <a:rPr lang="hu-HU" dirty="0" err="1"/>
              <a:t>Pelsőci</a:t>
            </a:r>
            <a:r>
              <a:rPr lang="hu-HU" dirty="0"/>
              <a:t> Balázs Lajos</a:t>
            </a:r>
          </a:p>
          <a:p>
            <a:endParaRPr lang="hu-HU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A9ABB2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2. helyezett</a:t>
            </a:r>
          </a:p>
        </p:txBody>
      </p:sp>
      <p:sp>
        <p:nvSpPr>
          <p:cNvPr id="2" name="Cím 5">
            <a:extLst>
              <a:ext uri="{FF2B5EF4-FFF2-40B4-BE49-F238E27FC236}">
                <a16:creationId xmlns:a16="http://schemas.microsoft.com/office/drawing/2014/main" id="{46821AA2-386B-91E0-9280-098A44994ABE}"/>
              </a:ext>
            </a:extLst>
          </p:cNvPr>
          <p:cNvSpPr txBox="1">
            <a:spLocks/>
          </p:cNvSpPr>
          <p:nvPr/>
        </p:nvSpPr>
        <p:spPr>
          <a:xfrm>
            <a:off x="3906964" y="5225142"/>
            <a:ext cx="4343401" cy="1099458"/>
          </a:xfrm>
          <a:prstGeom prst="rect">
            <a:avLst/>
          </a:prstGeom>
          <a:solidFill>
            <a:srgbClr val="DEC5A6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3. helyezett</a:t>
            </a:r>
          </a:p>
        </p:txBody>
      </p:sp>
    </p:spTree>
    <p:extLst>
      <p:ext uri="{BB962C8B-B14F-4D97-AF65-F5344CB8AC3E}">
        <p14:creationId xmlns:p14="http://schemas.microsoft.com/office/powerpoint/2010/main" val="1879463529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>
                <a:solidFill>
                  <a:schemeClr val="bg1"/>
                </a:solidFill>
                <a:latin typeface="+mn-lt"/>
              </a:rPr>
              <a:t>Nagy Kamilla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/>
              <a:t>Témavezető: </a:t>
            </a:r>
            <a:r>
              <a:rPr lang="hu-HU" dirty="0" err="1"/>
              <a:t>Galla</a:t>
            </a:r>
            <a:r>
              <a:rPr lang="hu-HU" dirty="0"/>
              <a:t> Daniella Dominika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A9ABB2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2. helyezett</a:t>
            </a:r>
          </a:p>
        </p:txBody>
      </p:sp>
      <p:sp>
        <p:nvSpPr>
          <p:cNvPr id="5" name="Cím 5">
            <a:extLst>
              <a:ext uri="{FF2B5EF4-FFF2-40B4-BE49-F238E27FC236}">
                <a16:creationId xmlns:a16="http://schemas.microsoft.com/office/drawing/2014/main" id="{1DD8028D-92C7-7938-228A-B4FCA070D8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322779"/>
            <a:ext cx="7093457" cy="1012372"/>
          </a:xfrm>
        </p:spPr>
        <p:txBody>
          <a:bodyPr anchor="b"/>
          <a:lstStyle/>
          <a:p>
            <a:pPr>
              <a:lnSpc>
                <a:spcPct val="150000"/>
              </a:lnSpc>
            </a:pPr>
            <a:r>
              <a:rPr lang="hu-HU" dirty="0"/>
              <a:t>Marketing-, média, designkommunikáció – Marketingkommunikáció a XXI. Században szekció</a:t>
            </a:r>
          </a:p>
        </p:txBody>
      </p:sp>
    </p:spTree>
    <p:extLst>
      <p:ext uri="{BB962C8B-B14F-4D97-AF65-F5344CB8AC3E}">
        <p14:creationId xmlns:p14="http://schemas.microsoft.com/office/powerpoint/2010/main" val="4001289734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>
                <a:solidFill>
                  <a:schemeClr val="bg1"/>
                </a:solidFill>
                <a:latin typeface="+mn-lt"/>
              </a:rPr>
              <a:t>Dudás Norbert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/>
              <a:t>Témavezető: Csordás Tamás Viktor</a:t>
            </a:r>
          </a:p>
          <a:p>
            <a:endParaRPr lang="hu-HU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E0AA26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1. helyezett</a:t>
            </a:r>
          </a:p>
        </p:txBody>
      </p:sp>
      <p:sp>
        <p:nvSpPr>
          <p:cNvPr id="4" name="Cím 5">
            <a:extLst>
              <a:ext uri="{FF2B5EF4-FFF2-40B4-BE49-F238E27FC236}">
                <a16:creationId xmlns:a16="http://schemas.microsoft.com/office/drawing/2014/main" id="{F8CC78A3-7818-6F13-02DD-196AD5DA07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285834"/>
            <a:ext cx="7093457" cy="1012372"/>
          </a:xfrm>
        </p:spPr>
        <p:txBody>
          <a:bodyPr anchor="b"/>
          <a:lstStyle/>
          <a:p>
            <a:pPr>
              <a:lnSpc>
                <a:spcPct val="150000"/>
              </a:lnSpc>
            </a:pPr>
            <a:r>
              <a:rPr lang="hu-HU" dirty="0"/>
              <a:t>Marketing-, média, designkommunikáció – Marketingkommunikáció a XXI. Században szekció</a:t>
            </a:r>
          </a:p>
        </p:txBody>
      </p:sp>
    </p:spTree>
    <p:extLst>
      <p:ext uri="{BB962C8B-B14F-4D97-AF65-F5344CB8AC3E}">
        <p14:creationId xmlns:p14="http://schemas.microsoft.com/office/powerpoint/2010/main" val="961845483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1C1603BE-0B0A-4659-BE1B-FA4A31273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9931" y="0"/>
            <a:ext cx="2852069" cy="1710000"/>
          </a:xfrm>
          <a:prstGeom prst="rect">
            <a:avLst/>
          </a:prstGeom>
        </p:spPr>
      </p:pic>
      <p:sp>
        <p:nvSpPr>
          <p:cNvPr id="7" name="Cím 2">
            <a:extLst>
              <a:ext uri="{FF2B5EF4-FFF2-40B4-BE49-F238E27FC236}">
                <a16:creationId xmlns:a16="http://schemas.microsoft.com/office/drawing/2014/main" id="{510F5389-24DB-4008-A9E8-B028D26A7A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1814" y="1557353"/>
            <a:ext cx="11096623" cy="1871647"/>
          </a:xfrm>
        </p:spPr>
        <p:txBody>
          <a:bodyPr/>
          <a:lstStyle/>
          <a:p>
            <a:pPr algn="ctr"/>
            <a:br>
              <a:rPr lang="hu-HU" dirty="0"/>
            </a:br>
            <a:r>
              <a:rPr lang="hu-HU" dirty="0"/>
              <a:t>Pénzügyi piacok szekció</a:t>
            </a:r>
          </a:p>
        </p:txBody>
      </p:sp>
    </p:spTree>
    <p:extLst>
      <p:ext uri="{BB962C8B-B14F-4D97-AF65-F5344CB8AC3E}">
        <p14:creationId xmlns:p14="http://schemas.microsoft.com/office/powerpoint/2010/main" val="2990880893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677343"/>
          </a:xfrm>
        </p:spPr>
        <p:txBody>
          <a:bodyPr/>
          <a:lstStyle/>
          <a:p>
            <a:r>
              <a:rPr lang="hu-HU" dirty="0"/>
              <a:t>Pénzügyi piacok szekció</a:t>
            </a:r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>
                <a:solidFill>
                  <a:schemeClr val="bg1"/>
                </a:solidFill>
                <a:latin typeface="+mn-lt"/>
              </a:rPr>
              <a:t>Till Gábor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/>
              <a:t>Témavezetők: Badics Milán Csaba és </a:t>
            </a:r>
            <a:r>
              <a:rPr lang="hu-HU" dirty="0" err="1"/>
              <a:t>Neszveda</a:t>
            </a:r>
            <a:r>
              <a:rPr lang="hu-HU" dirty="0"/>
              <a:t> Gábor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79170"/>
          </a:xfrm>
          <a:prstGeom prst="rect">
            <a:avLst/>
          </a:prstGeom>
          <a:solidFill>
            <a:srgbClr val="855C24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hu-HU" sz="2400" i="1" dirty="0">
                <a:solidFill>
                  <a:schemeClr val="bg1"/>
                </a:solidFill>
              </a:rPr>
              <a:t>A Morgan Stanley különdíja</a:t>
            </a:r>
          </a:p>
        </p:txBody>
      </p:sp>
    </p:spTree>
    <p:extLst>
      <p:ext uri="{BB962C8B-B14F-4D97-AF65-F5344CB8AC3E}">
        <p14:creationId xmlns:p14="http://schemas.microsoft.com/office/powerpoint/2010/main" val="3498292129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677343"/>
          </a:xfrm>
        </p:spPr>
        <p:txBody>
          <a:bodyPr/>
          <a:lstStyle/>
          <a:p>
            <a:r>
              <a:rPr lang="hu-HU" dirty="0"/>
              <a:t>Pénzügyi piacok szekció</a:t>
            </a:r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>
                <a:solidFill>
                  <a:schemeClr val="bg1"/>
                </a:solidFill>
                <a:latin typeface="+mn-lt"/>
              </a:rPr>
              <a:t>Timár Barnabás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/>
              <a:t>Témavezetők: Badics Milán Csaba és </a:t>
            </a:r>
            <a:r>
              <a:rPr lang="hu-HU" dirty="0" err="1"/>
              <a:t>Neszveda</a:t>
            </a:r>
            <a:r>
              <a:rPr lang="hu-HU" dirty="0"/>
              <a:t> Gábor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79170"/>
          </a:xfrm>
          <a:prstGeom prst="rect">
            <a:avLst/>
          </a:prstGeom>
          <a:solidFill>
            <a:srgbClr val="855C24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hu-HU" sz="2400" i="1" dirty="0">
                <a:solidFill>
                  <a:schemeClr val="bg1"/>
                </a:solidFill>
              </a:rPr>
              <a:t>A Morgan Stanley különdíja</a:t>
            </a:r>
          </a:p>
        </p:txBody>
      </p:sp>
    </p:spTree>
    <p:extLst>
      <p:ext uri="{BB962C8B-B14F-4D97-AF65-F5344CB8AC3E}">
        <p14:creationId xmlns:p14="http://schemas.microsoft.com/office/powerpoint/2010/main" val="434217568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677343"/>
          </a:xfrm>
        </p:spPr>
        <p:txBody>
          <a:bodyPr/>
          <a:lstStyle/>
          <a:p>
            <a:r>
              <a:rPr lang="hu-HU" dirty="0"/>
              <a:t>Pénzügyi piacok szekció</a:t>
            </a:r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pt-BR" sz="3600" dirty="0">
                <a:solidFill>
                  <a:schemeClr val="bg1"/>
                </a:solidFill>
                <a:latin typeface="+mn-lt"/>
              </a:rPr>
              <a:t>Babotán Márk László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/>
              <a:t>Témavezető: Száz János</a:t>
            </a:r>
          </a:p>
          <a:p>
            <a:endParaRPr lang="hu-HU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DEC5A6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3. helyezett</a:t>
            </a:r>
          </a:p>
        </p:txBody>
      </p:sp>
    </p:spTree>
    <p:extLst>
      <p:ext uri="{BB962C8B-B14F-4D97-AF65-F5344CB8AC3E}">
        <p14:creationId xmlns:p14="http://schemas.microsoft.com/office/powerpoint/2010/main" val="2126397032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677343"/>
          </a:xfrm>
        </p:spPr>
        <p:txBody>
          <a:bodyPr/>
          <a:lstStyle/>
          <a:p>
            <a:r>
              <a:rPr lang="hu-HU" dirty="0"/>
              <a:t>Pénzügyi piacok szekció</a:t>
            </a:r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pt-BR" sz="3600" dirty="0">
                <a:solidFill>
                  <a:schemeClr val="bg1"/>
                </a:solidFill>
                <a:latin typeface="+mn-lt"/>
              </a:rPr>
              <a:t>Molnár Ábel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/>
              <a:t>Témavezető: </a:t>
            </a:r>
            <a:r>
              <a:rPr lang="hu-HU" dirty="0" err="1"/>
              <a:t>Kerényi</a:t>
            </a:r>
            <a:r>
              <a:rPr lang="hu-HU" dirty="0"/>
              <a:t> Péter</a:t>
            </a:r>
          </a:p>
          <a:p>
            <a:endParaRPr lang="hu-HU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DEC5A6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3. helyezett</a:t>
            </a:r>
          </a:p>
        </p:txBody>
      </p:sp>
    </p:spTree>
    <p:extLst>
      <p:ext uri="{BB962C8B-B14F-4D97-AF65-F5344CB8AC3E}">
        <p14:creationId xmlns:p14="http://schemas.microsoft.com/office/powerpoint/2010/main" val="648054857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677343"/>
          </a:xfrm>
        </p:spPr>
        <p:txBody>
          <a:bodyPr/>
          <a:lstStyle/>
          <a:p>
            <a:r>
              <a:rPr lang="hu-HU" dirty="0"/>
              <a:t>Pénzügyi piacok szekció</a:t>
            </a:r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pt-BR" sz="3600" dirty="0">
                <a:solidFill>
                  <a:schemeClr val="bg1"/>
                </a:solidFill>
                <a:latin typeface="+mn-lt"/>
              </a:rPr>
              <a:t>Sass Boglárka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/>
              <a:t>Témavezető: Badics Milán Csaba</a:t>
            </a:r>
          </a:p>
          <a:p>
            <a:endParaRPr lang="hu-HU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DEC5A6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3. helyezett</a:t>
            </a:r>
          </a:p>
        </p:txBody>
      </p:sp>
    </p:spTree>
    <p:extLst>
      <p:ext uri="{BB962C8B-B14F-4D97-AF65-F5344CB8AC3E}">
        <p14:creationId xmlns:p14="http://schemas.microsoft.com/office/powerpoint/2010/main" val="236288693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677343"/>
          </a:xfrm>
        </p:spPr>
        <p:txBody>
          <a:bodyPr/>
          <a:lstStyle/>
          <a:p>
            <a:r>
              <a:rPr lang="hu-HU" dirty="0"/>
              <a:t>Pénzügyi piacok szekció</a:t>
            </a:r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>
                <a:solidFill>
                  <a:schemeClr val="bg1"/>
                </a:solidFill>
                <a:latin typeface="+mn-lt"/>
              </a:rPr>
              <a:t>Till Gábor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/>
              <a:t>Témavezetők: Badics Milán Csaba és </a:t>
            </a:r>
            <a:r>
              <a:rPr lang="hu-HU" dirty="0" err="1"/>
              <a:t>Neszveda</a:t>
            </a:r>
            <a:r>
              <a:rPr lang="hu-HU" dirty="0"/>
              <a:t> Gábor</a:t>
            </a:r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E0AA26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1. helyezett</a:t>
            </a:r>
          </a:p>
        </p:txBody>
      </p:sp>
    </p:spTree>
    <p:extLst>
      <p:ext uri="{BB962C8B-B14F-4D97-AF65-F5344CB8AC3E}">
        <p14:creationId xmlns:p14="http://schemas.microsoft.com/office/powerpoint/2010/main" val="3250873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677343"/>
          </a:xfrm>
        </p:spPr>
        <p:txBody>
          <a:bodyPr/>
          <a:lstStyle/>
          <a:p>
            <a:r>
              <a:rPr lang="hu-HU" dirty="0"/>
              <a:t>Best </a:t>
            </a:r>
            <a:r>
              <a:rPr lang="hu-HU" dirty="0" err="1"/>
              <a:t>Paper</a:t>
            </a:r>
            <a:r>
              <a:rPr lang="hu-HU" dirty="0"/>
              <a:t> díjak</a:t>
            </a:r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>
                <a:solidFill>
                  <a:schemeClr val="bg1"/>
                </a:solidFill>
                <a:latin typeface="+mn-lt"/>
              </a:rPr>
              <a:t>Molnár Balázs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en-US" dirty="0"/>
              <a:t>Dynamic capabilities in cross-border acquisitions – Sustained competitive advantage of OTP Bank</a:t>
            </a:r>
          </a:p>
          <a:p>
            <a:endParaRPr lang="hu-HU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24299" y="5225141"/>
            <a:ext cx="4343401" cy="953986"/>
          </a:xfrm>
          <a:prstGeom prst="rect">
            <a:avLst/>
          </a:prstGeom>
          <a:solidFill>
            <a:srgbClr val="C00000"/>
          </a:solidFill>
          <a:ln>
            <a:solidFill>
              <a:srgbClr val="A9ABB2"/>
            </a:solidFill>
          </a:ln>
        </p:spPr>
        <p:txBody>
          <a:bodyPr lIns="0" tIns="0" rIns="0" bIns="0" anchor="ctr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hu-HU" i="1" dirty="0">
                <a:solidFill>
                  <a:schemeClr val="bg1"/>
                </a:solidFill>
              </a:rPr>
              <a:t>Témavezető: </a:t>
            </a:r>
            <a:r>
              <a:rPr lang="hu-HU" i="1" dirty="0" err="1">
                <a:solidFill>
                  <a:schemeClr val="bg1"/>
                </a:solidFill>
              </a:rPr>
              <a:t>Stocker</a:t>
            </a:r>
            <a:r>
              <a:rPr lang="hu-HU" i="1" dirty="0">
                <a:solidFill>
                  <a:schemeClr val="bg1"/>
                </a:solidFill>
              </a:rPr>
              <a:t> Miklós György</a:t>
            </a:r>
          </a:p>
        </p:txBody>
      </p:sp>
    </p:spTree>
    <p:extLst>
      <p:ext uri="{BB962C8B-B14F-4D97-AF65-F5344CB8AC3E}">
        <p14:creationId xmlns:p14="http://schemas.microsoft.com/office/powerpoint/2010/main" val="2856422114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677343"/>
          </a:xfrm>
        </p:spPr>
        <p:txBody>
          <a:bodyPr/>
          <a:lstStyle/>
          <a:p>
            <a:r>
              <a:rPr lang="hu-HU" dirty="0"/>
              <a:t>Pénzügyi piacok szekció</a:t>
            </a:r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>
                <a:solidFill>
                  <a:schemeClr val="bg1"/>
                </a:solidFill>
                <a:latin typeface="+mn-lt"/>
              </a:rPr>
              <a:t>Timár Barnabás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/>
              <a:t>Témavezetők: Badics Milán Csaba és </a:t>
            </a:r>
            <a:r>
              <a:rPr lang="hu-HU" dirty="0" err="1"/>
              <a:t>Neszveda</a:t>
            </a:r>
            <a:r>
              <a:rPr lang="hu-HU" dirty="0"/>
              <a:t> Gábor</a:t>
            </a:r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E0AA26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1. helyezett</a:t>
            </a:r>
          </a:p>
        </p:txBody>
      </p:sp>
    </p:spTree>
    <p:extLst>
      <p:ext uri="{BB962C8B-B14F-4D97-AF65-F5344CB8AC3E}">
        <p14:creationId xmlns:p14="http://schemas.microsoft.com/office/powerpoint/2010/main" val="1044347592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1C1603BE-0B0A-4659-BE1B-FA4A31273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9931" y="0"/>
            <a:ext cx="2852069" cy="1710000"/>
          </a:xfrm>
          <a:prstGeom prst="rect">
            <a:avLst/>
          </a:prstGeom>
        </p:spPr>
      </p:pic>
      <p:sp>
        <p:nvSpPr>
          <p:cNvPr id="7" name="Cím 2">
            <a:extLst>
              <a:ext uri="{FF2B5EF4-FFF2-40B4-BE49-F238E27FC236}">
                <a16:creationId xmlns:a16="http://schemas.microsoft.com/office/drawing/2014/main" id="{510F5389-24DB-4008-A9E8-B028D26A7A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1814" y="1557353"/>
            <a:ext cx="11096623" cy="1871647"/>
          </a:xfrm>
        </p:spPr>
        <p:txBody>
          <a:bodyPr/>
          <a:lstStyle/>
          <a:p>
            <a:pPr algn="ctr"/>
            <a:br>
              <a:rPr lang="hu-HU" dirty="0"/>
            </a:br>
            <a:r>
              <a:rPr lang="hu-HU" dirty="0"/>
              <a:t>Projektmenedzsment szekció</a:t>
            </a:r>
          </a:p>
        </p:txBody>
      </p:sp>
    </p:spTree>
    <p:extLst>
      <p:ext uri="{BB962C8B-B14F-4D97-AF65-F5344CB8AC3E}">
        <p14:creationId xmlns:p14="http://schemas.microsoft.com/office/powerpoint/2010/main" val="3347080375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677343"/>
          </a:xfrm>
        </p:spPr>
        <p:txBody>
          <a:bodyPr/>
          <a:lstStyle/>
          <a:p>
            <a:r>
              <a:rPr lang="hu-HU" dirty="0"/>
              <a:t>Projektmenedzsment szekció</a:t>
            </a:r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pt-BR" sz="3600" dirty="0">
                <a:solidFill>
                  <a:schemeClr val="bg1"/>
                </a:solidFill>
                <a:latin typeface="+mn-lt"/>
              </a:rPr>
              <a:t>Kozma Judit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/>
              <a:t>Témavezető: </a:t>
            </a:r>
            <a:r>
              <a:rPr lang="hu-HU" dirty="0" err="1"/>
              <a:t>Blaskovics</a:t>
            </a:r>
            <a:r>
              <a:rPr lang="hu-HU" dirty="0"/>
              <a:t> Bálint</a:t>
            </a:r>
          </a:p>
          <a:p>
            <a:endParaRPr lang="hu-HU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DEC5A6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3. helyezett</a:t>
            </a:r>
          </a:p>
        </p:txBody>
      </p:sp>
    </p:spTree>
    <p:extLst>
      <p:ext uri="{BB962C8B-B14F-4D97-AF65-F5344CB8AC3E}">
        <p14:creationId xmlns:p14="http://schemas.microsoft.com/office/powerpoint/2010/main" val="460877729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677343"/>
          </a:xfrm>
        </p:spPr>
        <p:txBody>
          <a:bodyPr/>
          <a:lstStyle/>
          <a:p>
            <a:r>
              <a:rPr lang="hu-HU" dirty="0"/>
              <a:t>Projektmenedzsment szekció</a:t>
            </a:r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 err="1">
                <a:solidFill>
                  <a:schemeClr val="bg1"/>
                </a:solidFill>
                <a:latin typeface="+mn-lt"/>
              </a:rPr>
              <a:t>Antalóczy</a:t>
            </a:r>
            <a:r>
              <a:rPr lang="hu-HU" sz="3600" dirty="0">
                <a:solidFill>
                  <a:schemeClr val="bg1"/>
                </a:solidFill>
                <a:latin typeface="+mn-lt"/>
              </a:rPr>
              <a:t> Levente István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/>
              <a:t>Témavezető: </a:t>
            </a:r>
            <a:r>
              <a:rPr lang="hu-HU" dirty="0" err="1"/>
              <a:t>Blaskovics</a:t>
            </a:r>
            <a:r>
              <a:rPr lang="hu-HU" dirty="0"/>
              <a:t> Bálint</a:t>
            </a:r>
          </a:p>
          <a:p>
            <a:endParaRPr lang="hu-HU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A9ABB2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2. helyezett</a:t>
            </a:r>
          </a:p>
        </p:txBody>
      </p:sp>
    </p:spTree>
    <p:extLst>
      <p:ext uri="{BB962C8B-B14F-4D97-AF65-F5344CB8AC3E}">
        <p14:creationId xmlns:p14="http://schemas.microsoft.com/office/powerpoint/2010/main" val="1166178160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677343"/>
          </a:xfrm>
        </p:spPr>
        <p:txBody>
          <a:bodyPr/>
          <a:lstStyle/>
          <a:p>
            <a:r>
              <a:rPr lang="hu-HU" dirty="0"/>
              <a:t>Projektmenedzsment szekció</a:t>
            </a:r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>
                <a:solidFill>
                  <a:schemeClr val="bg1"/>
                </a:solidFill>
                <a:latin typeface="+mn-lt"/>
              </a:rPr>
              <a:t>Tóth Nikolett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/>
              <a:t>Témavezető: </a:t>
            </a:r>
            <a:r>
              <a:rPr lang="hu-HU" dirty="0" err="1"/>
              <a:t>Blaskovics</a:t>
            </a:r>
            <a:r>
              <a:rPr lang="hu-HU" dirty="0"/>
              <a:t> Bálint</a:t>
            </a:r>
          </a:p>
          <a:p>
            <a:endParaRPr lang="hu-HU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E0AA26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1. helyezett</a:t>
            </a:r>
          </a:p>
        </p:txBody>
      </p:sp>
    </p:spTree>
    <p:extLst>
      <p:ext uri="{BB962C8B-B14F-4D97-AF65-F5344CB8AC3E}">
        <p14:creationId xmlns:p14="http://schemas.microsoft.com/office/powerpoint/2010/main" val="327840883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3BD89843-6B51-4FCC-A4E0-C8C8FDD608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br>
              <a:rPr lang="hu-HU" dirty="0"/>
            </a:br>
            <a:r>
              <a:rPr lang="hu-HU" dirty="0"/>
              <a:t>Sportgazdaságtan I. szekció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6DEFB059-3ED4-4E7B-803E-4A59D58DD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9931" y="0"/>
            <a:ext cx="2852069" cy="1710000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C5833F84-4FA0-4364-81B0-616FF0D7C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9930" y="0"/>
            <a:ext cx="2852069" cy="17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208877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677343"/>
          </a:xfrm>
        </p:spPr>
        <p:txBody>
          <a:bodyPr/>
          <a:lstStyle/>
          <a:p>
            <a:r>
              <a:rPr lang="hu-HU" dirty="0"/>
              <a:t>Sportgazdaságtan I. szekció</a:t>
            </a:r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 err="1">
                <a:solidFill>
                  <a:schemeClr val="bg1"/>
                </a:solidFill>
                <a:latin typeface="+mn-lt"/>
              </a:rPr>
              <a:t>Berghammer</a:t>
            </a:r>
            <a:r>
              <a:rPr lang="hu-HU" sz="3600" dirty="0">
                <a:solidFill>
                  <a:schemeClr val="bg1"/>
                </a:solidFill>
                <a:latin typeface="+mn-lt"/>
              </a:rPr>
              <a:t> Anna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/>
              <a:t>Témavezető: Kovács László</a:t>
            </a:r>
          </a:p>
          <a:p>
            <a:endParaRPr lang="hu-HU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DEC5A6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3. helyezett</a:t>
            </a:r>
          </a:p>
        </p:txBody>
      </p:sp>
    </p:spTree>
    <p:extLst>
      <p:ext uri="{BB962C8B-B14F-4D97-AF65-F5344CB8AC3E}">
        <p14:creationId xmlns:p14="http://schemas.microsoft.com/office/powerpoint/2010/main" val="3062688037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677343"/>
          </a:xfrm>
        </p:spPr>
        <p:txBody>
          <a:bodyPr/>
          <a:lstStyle/>
          <a:p>
            <a:r>
              <a:rPr lang="hu-HU" dirty="0"/>
              <a:t>Sportgazdaságtan I. szekció</a:t>
            </a:r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>
                <a:solidFill>
                  <a:schemeClr val="bg1"/>
                </a:solidFill>
                <a:latin typeface="+mn-lt"/>
              </a:rPr>
              <a:t>Varga Katalin és </a:t>
            </a:r>
            <a:r>
              <a:rPr lang="hu-HU" sz="3600" dirty="0" err="1">
                <a:solidFill>
                  <a:schemeClr val="bg1"/>
                </a:solidFill>
                <a:latin typeface="+mn-lt"/>
              </a:rPr>
              <a:t>Szombath</a:t>
            </a:r>
            <a:r>
              <a:rPr lang="hu-HU" sz="3600" dirty="0">
                <a:solidFill>
                  <a:schemeClr val="bg1"/>
                </a:solidFill>
                <a:latin typeface="+mn-lt"/>
              </a:rPr>
              <a:t> Kitti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/>
              <a:t>Témavezető: </a:t>
            </a:r>
            <a:r>
              <a:rPr lang="hu-HU" dirty="0" err="1"/>
              <a:t>Havran</a:t>
            </a:r>
            <a:r>
              <a:rPr lang="hu-HU" dirty="0"/>
              <a:t> Zsolt</a:t>
            </a:r>
          </a:p>
          <a:p>
            <a:endParaRPr lang="hu-HU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A9ABB2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2. helyezett</a:t>
            </a:r>
          </a:p>
        </p:txBody>
      </p:sp>
    </p:spTree>
    <p:extLst>
      <p:ext uri="{BB962C8B-B14F-4D97-AF65-F5344CB8AC3E}">
        <p14:creationId xmlns:p14="http://schemas.microsoft.com/office/powerpoint/2010/main" val="4077951354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677343"/>
          </a:xfrm>
        </p:spPr>
        <p:txBody>
          <a:bodyPr/>
          <a:lstStyle/>
          <a:p>
            <a:r>
              <a:rPr lang="hu-HU" dirty="0"/>
              <a:t>Sportgazdaságtan I. szekció</a:t>
            </a:r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>
                <a:solidFill>
                  <a:schemeClr val="bg1"/>
                </a:solidFill>
                <a:latin typeface="+mn-lt"/>
              </a:rPr>
              <a:t>Kiss Márton Gellért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/>
              <a:t>Témavezető: András Krisztina Anna</a:t>
            </a:r>
          </a:p>
          <a:p>
            <a:endParaRPr lang="hu-HU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E0AA26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1. helyezett</a:t>
            </a:r>
          </a:p>
        </p:txBody>
      </p:sp>
    </p:spTree>
    <p:extLst>
      <p:ext uri="{BB962C8B-B14F-4D97-AF65-F5344CB8AC3E}">
        <p14:creationId xmlns:p14="http://schemas.microsoft.com/office/powerpoint/2010/main" val="790778928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3BD89843-6B51-4FCC-A4E0-C8C8FDD608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br>
              <a:rPr lang="hu-HU" dirty="0"/>
            </a:br>
            <a:r>
              <a:rPr lang="hu-HU" dirty="0"/>
              <a:t>Sportgazdaságtan II. szekció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6DEFB059-3ED4-4E7B-803E-4A59D58DD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9931" y="0"/>
            <a:ext cx="2852069" cy="1710000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C5833F84-4FA0-4364-81B0-616FF0D7C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9930" y="0"/>
            <a:ext cx="2852069" cy="17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361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677343"/>
          </a:xfrm>
        </p:spPr>
        <p:txBody>
          <a:bodyPr/>
          <a:lstStyle/>
          <a:p>
            <a:r>
              <a:rPr lang="hu-HU" dirty="0"/>
              <a:t>Best </a:t>
            </a:r>
            <a:r>
              <a:rPr lang="hu-HU" dirty="0" err="1"/>
              <a:t>Paper</a:t>
            </a:r>
            <a:r>
              <a:rPr lang="hu-HU" dirty="0"/>
              <a:t> díjak</a:t>
            </a:r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>
                <a:solidFill>
                  <a:schemeClr val="bg1"/>
                </a:solidFill>
                <a:latin typeface="+mn-lt"/>
              </a:rPr>
              <a:t>Nagy Márton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ctr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en-US" dirty="0" err="1"/>
              <a:t>Jól</a:t>
            </a:r>
            <a:r>
              <a:rPr lang="en-US" dirty="0"/>
              <a:t> </a:t>
            </a:r>
            <a:r>
              <a:rPr lang="en-US" dirty="0" err="1"/>
              <a:t>tervezett</a:t>
            </a:r>
            <a:r>
              <a:rPr lang="en-US" dirty="0"/>
              <a:t> </a:t>
            </a:r>
            <a:r>
              <a:rPr lang="en-US" dirty="0" err="1"/>
              <a:t>költések</a:t>
            </a:r>
            <a:r>
              <a:rPr lang="en-US" dirty="0"/>
              <a:t>? – A </a:t>
            </a:r>
            <a:r>
              <a:rPr lang="en-US" dirty="0" err="1"/>
              <a:t>tagállami</a:t>
            </a:r>
            <a:r>
              <a:rPr lang="en-US" dirty="0"/>
              <a:t> RRF-</a:t>
            </a:r>
            <a:r>
              <a:rPr lang="en-US" dirty="0" err="1"/>
              <a:t>tervek</a:t>
            </a:r>
            <a:r>
              <a:rPr lang="en-US" dirty="0"/>
              <a:t> </a:t>
            </a:r>
            <a:r>
              <a:rPr lang="en-US" dirty="0" err="1"/>
              <a:t>illeszkedésének</a:t>
            </a:r>
            <a:r>
              <a:rPr lang="en-US" dirty="0"/>
              <a:t> </a:t>
            </a:r>
            <a:r>
              <a:rPr lang="en-US" dirty="0" err="1"/>
              <a:t>vizsgálata</a:t>
            </a:r>
            <a:r>
              <a:rPr lang="en-US" dirty="0"/>
              <a:t> a </a:t>
            </a:r>
            <a:r>
              <a:rPr lang="en-US" dirty="0" err="1"/>
              <a:t>tagállamok</a:t>
            </a:r>
            <a:r>
              <a:rPr lang="en-US" dirty="0"/>
              <a:t> </a:t>
            </a:r>
            <a:r>
              <a:rPr lang="en-US" dirty="0" err="1"/>
              <a:t>relatív</a:t>
            </a:r>
            <a:r>
              <a:rPr lang="en-US" dirty="0"/>
              <a:t> </a:t>
            </a:r>
            <a:r>
              <a:rPr lang="en-US" dirty="0" err="1"/>
              <a:t>fejlesztési</a:t>
            </a:r>
            <a:r>
              <a:rPr lang="en-US" dirty="0"/>
              <a:t> </a:t>
            </a:r>
            <a:r>
              <a:rPr lang="en-US" dirty="0" err="1"/>
              <a:t>szükségleteihez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Európai</a:t>
            </a:r>
            <a:r>
              <a:rPr lang="en-US" dirty="0"/>
              <a:t> </a:t>
            </a:r>
            <a:r>
              <a:rPr lang="en-US" dirty="0" err="1"/>
              <a:t>Unióban</a:t>
            </a:r>
            <a:endParaRPr lang="en-US" dirty="0"/>
          </a:p>
          <a:p>
            <a:endParaRPr lang="hu-HU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24299" y="5225141"/>
            <a:ext cx="4343401" cy="953986"/>
          </a:xfrm>
          <a:prstGeom prst="rect">
            <a:avLst/>
          </a:prstGeom>
          <a:solidFill>
            <a:srgbClr val="C00000"/>
          </a:solidFill>
          <a:ln>
            <a:solidFill>
              <a:srgbClr val="A9ABB2"/>
            </a:solidFill>
          </a:ln>
        </p:spPr>
        <p:txBody>
          <a:bodyPr lIns="0" tIns="0" rIns="0" bIns="0" anchor="ctr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hu-HU" i="1" dirty="0">
                <a:solidFill>
                  <a:schemeClr val="bg1"/>
                </a:solidFill>
              </a:rPr>
              <a:t>Témavezetők: Medve-Bálint Gergő és Szánthó Péter István</a:t>
            </a:r>
          </a:p>
        </p:txBody>
      </p:sp>
    </p:spTree>
    <p:extLst>
      <p:ext uri="{BB962C8B-B14F-4D97-AF65-F5344CB8AC3E}">
        <p14:creationId xmlns:p14="http://schemas.microsoft.com/office/powerpoint/2010/main" val="2898957963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677343"/>
          </a:xfrm>
        </p:spPr>
        <p:txBody>
          <a:bodyPr/>
          <a:lstStyle/>
          <a:p>
            <a:r>
              <a:rPr lang="hu-HU" dirty="0"/>
              <a:t>Sportgazdaságtan II. szekció</a:t>
            </a:r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 err="1">
                <a:solidFill>
                  <a:schemeClr val="bg1"/>
                </a:solidFill>
                <a:latin typeface="+mn-lt"/>
              </a:rPr>
              <a:t>Folyovich</a:t>
            </a:r>
            <a:r>
              <a:rPr lang="hu-HU" sz="3600" dirty="0">
                <a:solidFill>
                  <a:schemeClr val="bg1"/>
                </a:solidFill>
                <a:latin typeface="+mn-lt"/>
              </a:rPr>
              <a:t> Péter András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/>
              <a:t>Témavezető: </a:t>
            </a:r>
            <a:r>
              <a:rPr lang="hu-HU" dirty="0" err="1"/>
              <a:t>Petróczy</a:t>
            </a:r>
            <a:r>
              <a:rPr lang="hu-HU" dirty="0"/>
              <a:t> Dóra Gréta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DEC5A6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3. helyezett</a:t>
            </a:r>
          </a:p>
        </p:txBody>
      </p:sp>
    </p:spTree>
    <p:extLst>
      <p:ext uri="{BB962C8B-B14F-4D97-AF65-F5344CB8AC3E}">
        <p14:creationId xmlns:p14="http://schemas.microsoft.com/office/powerpoint/2010/main" val="3745544295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677343"/>
          </a:xfrm>
        </p:spPr>
        <p:txBody>
          <a:bodyPr/>
          <a:lstStyle/>
          <a:p>
            <a:r>
              <a:rPr lang="hu-HU" dirty="0"/>
              <a:t>Sportgazdaságtan II. szekció</a:t>
            </a:r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>
                <a:solidFill>
                  <a:schemeClr val="bg1"/>
                </a:solidFill>
                <a:latin typeface="+mn-lt"/>
              </a:rPr>
              <a:t>Sipos Borbála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/>
              <a:t>Témavezető: Máté Tünde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A9ABB2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2. helyezett</a:t>
            </a:r>
          </a:p>
        </p:txBody>
      </p:sp>
    </p:spTree>
    <p:extLst>
      <p:ext uri="{BB962C8B-B14F-4D97-AF65-F5344CB8AC3E}">
        <p14:creationId xmlns:p14="http://schemas.microsoft.com/office/powerpoint/2010/main" val="3177164797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677343"/>
          </a:xfrm>
        </p:spPr>
        <p:txBody>
          <a:bodyPr/>
          <a:lstStyle/>
          <a:p>
            <a:r>
              <a:rPr lang="hu-HU" dirty="0"/>
              <a:t>Sportgazdaságtan II. szekció</a:t>
            </a:r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 err="1">
                <a:solidFill>
                  <a:schemeClr val="bg1"/>
                </a:solidFill>
                <a:latin typeface="+mn-lt"/>
              </a:rPr>
              <a:t>Herczog</a:t>
            </a:r>
            <a:r>
              <a:rPr lang="hu-HU" sz="3600" dirty="0">
                <a:solidFill>
                  <a:schemeClr val="bg1"/>
                </a:solidFill>
                <a:latin typeface="+mn-lt"/>
              </a:rPr>
              <a:t> Roberta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/>
              <a:t>Témavezető: Máté Tünde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E0AA26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1. helyezett</a:t>
            </a:r>
          </a:p>
        </p:txBody>
      </p:sp>
    </p:spTree>
    <p:extLst>
      <p:ext uri="{BB962C8B-B14F-4D97-AF65-F5344CB8AC3E}">
        <p14:creationId xmlns:p14="http://schemas.microsoft.com/office/powerpoint/2010/main" val="1276826244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3BD89843-6B51-4FCC-A4E0-C8C8FDD608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br>
              <a:rPr lang="hu-HU" dirty="0"/>
            </a:br>
            <a:r>
              <a:rPr lang="hu-HU" dirty="0"/>
              <a:t>Sportgazdaságtan III. szekció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6DEFB059-3ED4-4E7B-803E-4A59D58DD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9931" y="0"/>
            <a:ext cx="2852069" cy="1710000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C5833F84-4FA0-4364-81B0-616FF0D7C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9930" y="0"/>
            <a:ext cx="2852069" cy="17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268723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677343"/>
          </a:xfrm>
        </p:spPr>
        <p:txBody>
          <a:bodyPr/>
          <a:lstStyle/>
          <a:p>
            <a:r>
              <a:rPr lang="hu-HU" dirty="0"/>
              <a:t>Sportgazdaságtan III. szekció</a:t>
            </a:r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>
                <a:solidFill>
                  <a:schemeClr val="bg1"/>
                </a:solidFill>
                <a:latin typeface="+mn-lt"/>
              </a:rPr>
              <a:t>Imre Mátyás István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/>
              <a:t>Témavezető: </a:t>
            </a:r>
            <a:r>
              <a:rPr lang="hu-HU" dirty="0" err="1"/>
              <a:t>Petróczy</a:t>
            </a:r>
            <a:r>
              <a:rPr lang="hu-HU" dirty="0"/>
              <a:t> Dóra Gréta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DEC5A6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3. helyezett</a:t>
            </a:r>
          </a:p>
        </p:txBody>
      </p:sp>
    </p:spTree>
    <p:extLst>
      <p:ext uri="{BB962C8B-B14F-4D97-AF65-F5344CB8AC3E}">
        <p14:creationId xmlns:p14="http://schemas.microsoft.com/office/powerpoint/2010/main" val="2426884111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677343"/>
          </a:xfrm>
        </p:spPr>
        <p:txBody>
          <a:bodyPr/>
          <a:lstStyle/>
          <a:p>
            <a:r>
              <a:rPr lang="hu-HU" dirty="0"/>
              <a:t>Sportgazdaságtan III. szekció</a:t>
            </a:r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>
                <a:solidFill>
                  <a:schemeClr val="bg1"/>
                </a:solidFill>
                <a:latin typeface="+mn-lt"/>
              </a:rPr>
              <a:t>Hajdu Richárd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/>
              <a:t>Témavezető: Váradi Kata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A9ABB2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2. helyezett</a:t>
            </a:r>
          </a:p>
        </p:txBody>
      </p:sp>
    </p:spTree>
    <p:extLst>
      <p:ext uri="{BB962C8B-B14F-4D97-AF65-F5344CB8AC3E}">
        <p14:creationId xmlns:p14="http://schemas.microsoft.com/office/powerpoint/2010/main" val="3476131328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677343"/>
          </a:xfrm>
        </p:spPr>
        <p:txBody>
          <a:bodyPr/>
          <a:lstStyle/>
          <a:p>
            <a:r>
              <a:rPr lang="hu-HU" dirty="0"/>
              <a:t>Sportgazdaságtan III. szekció</a:t>
            </a:r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 err="1">
                <a:solidFill>
                  <a:schemeClr val="bg1"/>
                </a:solidFill>
                <a:latin typeface="+mn-lt"/>
              </a:rPr>
              <a:t>Kutrovich</a:t>
            </a:r>
            <a:r>
              <a:rPr lang="hu-HU" sz="3600" dirty="0">
                <a:solidFill>
                  <a:schemeClr val="bg1"/>
                </a:solidFill>
                <a:latin typeface="+mn-lt"/>
              </a:rPr>
              <a:t> Bence Csaba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/>
              <a:t>Témavezetők: Bozóki Sándor és Máté Tünde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E0AA26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1. helyezett</a:t>
            </a:r>
          </a:p>
        </p:txBody>
      </p:sp>
    </p:spTree>
    <p:extLst>
      <p:ext uri="{BB962C8B-B14F-4D97-AF65-F5344CB8AC3E}">
        <p14:creationId xmlns:p14="http://schemas.microsoft.com/office/powerpoint/2010/main" val="2914906924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3BD89843-6B51-4FCC-A4E0-C8C8FDD608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7688" y="1141717"/>
            <a:ext cx="11096623" cy="1871647"/>
          </a:xfrm>
        </p:spPr>
        <p:txBody>
          <a:bodyPr/>
          <a:lstStyle/>
          <a:p>
            <a:pPr algn="ctr"/>
            <a:br>
              <a:rPr lang="hu-HU" dirty="0"/>
            </a:br>
            <a:r>
              <a:rPr lang="hu-HU" dirty="0"/>
              <a:t>Stratégiai és nemzetközi menedzsment szekció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6DEFB059-3ED4-4E7B-803E-4A59D58DD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9931" y="0"/>
            <a:ext cx="2852069" cy="1710000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C5833F84-4FA0-4364-81B0-616FF0D7C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9930" y="0"/>
            <a:ext cx="2852069" cy="17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514318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677343"/>
          </a:xfrm>
        </p:spPr>
        <p:txBody>
          <a:bodyPr/>
          <a:lstStyle/>
          <a:p>
            <a:r>
              <a:rPr lang="hu-HU" dirty="0"/>
              <a:t>Stratégiai és nemzetközi menedzsment szekció</a:t>
            </a:r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>
                <a:solidFill>
                  <a:schemeClr val="bg1"/>
                </a:solidFill>
                <a:latin typeface="+mn-lt"/>
              </a:rPr>
              <a:t>Fazekas Dóra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/>
              <a:t>Témavezető: </a:t>
            </a:r>
            <a:r>
              <a:rPr lang="hu-HU" dirty="0" err="1"/>
              <a:t>Szukits</a:t>
            </a:r>
            <a:r>
              <a:rPr lang="hu-HU" dirty="0"/>
              <a:t> Ágnes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DEC5A6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3. helyezett</a:t>
            </a:r>
          </a:p>
        </p:txBody>
      </p:sp>
    </p:spTree>
    <p:extLst>
      <p:ext uri="{BB962C8B-B14F-4D97-AF65-F5344CB8AC3E}">
        <p14:creationId xmlns:p14="http://schemas.microsoft.com/office/powerpoint/2010/main" val="1531625400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677343"/>
          </a:xfrm>
        </p:spPr>
        <p:txBody>
          <a:bodyPr/>
          <a:lstStyle/>
          <a:p>
            <a:r>
              <a:rPr lang="hu-HU" dirty="0"/>
              <a:t>Stratégiai és nemzetközi menedzsment szekció</a:t>
            </a:r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>
                <a:solidFill>
                  <a:schemeClr val="bg1"/>
                </a:solidFill>
                <a:latin typeface="+mn-lt"/>
              </a:rPr>
              <a:t>Izsák Réka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/>
              <a:t>Témavezető: Szanyi-Gyenes Xénia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A9ABB2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2. helyezett</a:t>
            </a:r>
          </a:p>
        </p:txBody>
      </p:sp>
    </p:spTree>
    <p:extLst>
      <p:ext uri="{BB962C8B-B14F-4D97-AF65-F5344CB8AC3E}">
        <p14:creationId xmlns:p14="http://schemas.microsoft.com/office/powerpoint/2010/main" val="199118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677343"/>
          </a:xfrm>
        </p:spPr>
        <p:txBody>
          <a:bodyPr/>
          <a:lstStyle/>
          <a:p>
            <a:r>
              <a:rPr lang="hu-HU" dirty="0"/>
              <a:t>Best </a:t>
            </a:r>
            <a:r>
              <a:rPr lang="hu-HU" dirty="0" err="1"/>
              <a:t>Paper</a:t>
            </a:r>
            <a:r>
              <a:rPr lang="hu-HU" dirty="0"/>
              <a:t> díjak</a:t>
            </a:r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 err="1">
                <a:solidFill>
                  <a:schemeClr val="bg1"/>
                </a:solidFill>
                <a:latin typeface="+mn-lt"/>
              </a:rPr>
              <a:t>Obsuszt</a:t>
            </a:r>
            <a:r>
              <a:rPr lang="hu-HU" sz="3600" dirty="0">
                <a:solidFill>
                  <a:schemeClr val="bg1"/>
                </a:solidFill>
                <a:latin typeface="+mn-lt"/>
              </a:rPr>
              <a:t> Anna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ctr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en-US" dirty="0"/>
              <a:t>Magyar </a:t>
            </a:r>
            <a:r>
              <a:rPr lang="en-US" dirty="0" err="1"/>
              <a:t>kockázati</a:t>
            </a:r>
            <a:r>
              <a:rPr lang="en-US" dirty="0"/>
              <a:t> </a:t>
            </a:r>
            <a:r>
              <a:rPr lang="en-US" dirty="0" err="1"/>
              <a:t>tőkealap-kezelők</a:t>
            </a:r>
            <a:r>
              <a:rPr lang="en-US" dirty="0"/>
              <a:t> </a:t>
            </a:r>
            <a:r>
              <a:rPr lang="en-US" dirty="0" err="1"/>
              <a:t>teljesítményének</a:t>
            </a:r>
            <a:r>
              <a:rPr lang="en-US" dirty="0"/>
              <a:t> </a:t>
            </a:r>
            <a:r>
              <a:rPr lang="en-US" dirty="0" err="1"/>
              <a:t>értékelése</a:t>
            </a:r>
            <a:endParaRPr lang="en-US" dirty="0"/>
          </a:p>
          <a:p>
            <a:endParaRPr lang="hu-HU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24299" y="5225141"/>
            <a:ext cx="4343401" cy="953986"/>
          </a:xfrm>
          <a:prstGeom prst="rect">
            <a:avLst/>
          </a:prstGeom>
          <a:solidFill>
            <a:srgbClr val="C00000"/>
          </a:solidFill>
          <a:ln>
            <a:solidFill>
              <a:srgbClr val="A9ABB2"/>
            </a:solidFill>
          </a:ln>
        </p:spPr>
        <p:txBody>
          <a:bodyPr lIns="0" tIns="0" rIns="0" bIns="0" anchor="ctr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hu-HU" i="1" dirty="0">
                <a:solidFill>
                  <a:schemeClr val="bg1"/>
                </a:solidFill>
              </a:rPr>
              <a:t>Témavezető: Molnár Endre Mihály</a:t>
            </a:r>
          </a:p>
        </p:txBody>
      </p:sp>
    </p:spTree>
    <p:extLst>
      <p:ext uri="{BB962C8B-B14F-4D97-AF65-F5344CB8AC3E}">
        <p14:creationId xmlns:p14="http://schemas.microsoft.com/office/powerpoint/2010/main" val="360999151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677343"/>
          </a:xfrm>
        </p:spPr>
        <p:txBody>
          <a:bodyPr/>
          <a:lstStyle/>
          <a:p>
            <a:r>
              <a:rPr lang="hu-HU" dirty="0"/>
              <a:t>Stratégiai és nemzetközi menedzsment szekció</a:t>
            </a:r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>
                <a:solidFill>
                  <a:schemeClr val="bg1"/>
                </a:solidFill>
                <a:latin typeface="+mn-lt"/>
              </a:rPr>
              <a:t>Molnár Balázs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/>
              <a:t>Témavezető: </a:t>
            </a:r>
            <a:r>
              <a:rPr lang="hu-HU" dirty="0" err="1"/>
              <a:t>Stocker</a:t>
            </a:r>
            <a:r>
              <a:rPr lang="hu-HU" dirty="0"/>
              <a:t> Miklós György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E0AA26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1. helyezett</a:t>
            </a:r>
          </a:p>
        </p:txBody>
      </p:sp>
    </p:spTree>
    <p:extLst>
      <p:ext uri="{BB962C8B-B14F-4D97-AF65-F5344CB8AC3E}">
        <p14:creationId xmlns:p14="http://schemas.microsoft.com/office/powerpoint/2010/main" val="643175644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3BD89843-6B51-4FCC-A4E0-C8C8FDD608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br>
              <a:rPr lang="hu-HU" dirty="0"/>
            </a:br>
            <a:r>
              <a:rPr lang="hu-HU" dirty="0"/>
              <a:t>Számvitel és gazdasági jog szekció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6DEFB059-3ED4-4E7B-803E-4A59D58DD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9931" y="0"/>
            <a:ext cx="2852069" cy="1710000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C5833F84-4FA0-4364-81B0-616FF0D7C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9930" y="0"/>
            <a:ext cx="2852069" cy="17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354730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677343"/>
          </a:xfrm>
        </p:spPr>
        <p:txBody>
          <a:bodyPr/>
          <a:lstStyle/>
          <a:p>
            <a:r>
              <a:rPr lang="hu-HU" dirty="0"/>
              <a:t>Számvitel és gazdasági jog szekció</a:t>
            </a:r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>
                <a:solidFill>
                  <a:schemeClr val="bg1"/>
                </a:solidFill>
                <a:latin typeface="+mn-lt"/>
              </a:rPr>
              <a:t>Bácsi Nelli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/>
              <a:t>Témavezető: </a:t>
            </a:r>
            <a:r>
              <a:rPr lang="hu-HU" dirty="0" err="1"/>
              <a:t>Filyó</a:t>
            </a:r>
            <a:r>
              <a:rPr lang="hu-HU" dirty="0"/>
              <a:t> Janka</a:t>
            </a:r>
          </a:p>
          <a:p>
            <a:endParaRPr lang="hu-HU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DEC5A6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3. helyezett</a:t>
            </a:r>
          </a:p>
        </p:txBody>
      </p:sp>
      <p:sp>
        <p:nvSpPr>
          <p:cNvPr id="2" name="Cím 5">
            <a:extLst>
              <a:ext uri="{FF2B5EF4-FFF2-40B4-BE49-F238E27FC236}">
                <a16:creationId xmlns:a16="http://schemas.microsoft.com/office/drawing/2014/main" id="{224523F4-87F3-8FD9-5331-2A231762F386}"/>
              </a:ext>
            </a:extLst>
          </p:cNvPr>
          <p:cNvSpPr txBox="1">
            <a:spLocks/>
          </p:cNvSpPr>
          <p:nvPr/>
        </p:nvSpPr>
        <p:spPr>
          <a:xfrm>
            <a:off x="3906964" y="5225142"/>
            <a:ext cx="4343401" cy="1099458"/>
          </a:xfrm>
          <a:prstGeom prst="rect">
            <a:avLst/>
          </a:prstGeom>
          <a:solidFill>
            <a:srgbClr val="A9ABB2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2. helyezett</a:t>
            </a:r>
          </a:p>
        </p:txBody>
      </p:sp>
    </p:spTree>
    <p:extLst>
      <p:ext uri="{BB962C8B-B14F-4D97-AF65-F5344CB8AC3E}">
        <p14:creationId xmlns:p14="http://schemas.microsoft.com/office/powerpoint/2010/main" val="3929557398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677343"/>
          </a:xfrm>
        </p:spPr>
        <p:txBody>
          <a:bodyPr/>
          <a:lstStyle/>
          <a:p>
            <a:r>
              <a:rPr lang="hu-HU" dirty="0"/>
              <a:t>Számvitel és gazdasági jog szekció</a:t>
            </a:r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>
                <a:solidFill>
                  <a:schemeClr val="bg1"/>
                </a:solidFill>
                <a:latin typeface="+mn-lt"/>
              </a:rPr>
              <a:t>Kovács Ágnes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/>
              <a:t>Témavezető: László Norbert</a:t>
            </a:r>
          </a:p>
          <a:p>
            <a:endParaRPr lang="hu-HU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A9ABB2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2. helyezett</a:t>
            </a:r>
          </a:p>
        </p:txBody>
      </p:sp>
    </p:spTree>
    <p:extLst>
      <p:ext uri="{BB962C8B-B14F-4D97-AF65-F5344CB8AC3E}">
        <p14:creationId xmlns:p14="http://schemas.microsoft.com/office/powerpoint/2010/main" val="3077321875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677343"/>
          </a:xfrm>
        </p:spPr>
        <p:txBody>
          <a:bodyPr/>
          <a:lstStyle/>
          <a:p>
            <a:r>
              <a:rPr lang="hu-HU" dirty="0"/>
              <a:t>Számvitel és gazdasági jog szekció</a:t>
            </a:r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>
                <a:solidFill>
                  <a:schemeClr val="bg1"/>
                </a:solidFill>
                <a:latin typeface="+mn-lt"/>
              </a:rPr>
              <a:t>Matolcsy László és Tóth Gréta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/>
              <a:t>Témavezető: Gulyás Éva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DEC5A6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3. helyezett</a:t>
            </a:r>
          </a:p>
        </p:txBody>
      </p:sp>
      <p:sp>
        <p:nvSpPr>
          <p:cNvPr id="2" name="Cím 5">
            <a:extLst>
              <a:ext uri="{FF2B5EF4-FFF2-40B4-BE49-F238E27FC236}">
                <a16:creationId xmlns:a16="http://schemas.microsoft.com/office/drawing/2014/main" id="{224523F4-87F3-8FD9-5331-2A231762F386}"/>
              </a:ext>
            </a:extLst>
          </p:cNvPr>
          <p:cNvSpPr txBox="1">
            <a:spLocks/>
          </p:cNvSpPr>
          <p:nvPr/>
        </p:nvSpPr>
        <p:spPr>
          <a:xfrm>
            <a:off x="3906964" y="5225142"/>
            <a:ext cx="4343401" cy="1099458"/>
          </a:xfrm>
          <a:prstGeom prst="rect">
            <a:avLst/>
          </a:prstGeom>
          <a:solidFill>
            <a:srgbClr val="A9ABB2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2. helyezett</a:t>
            </a:r>
          </a:p>
        </p:txBody>
      </p:sp>
      <p:sp>
        <p:nvSpPr>
          <p:cNvPr id="3" name="Cím 5">
            <a:extLst>
              <a:ext uri="{FF2B5EF4-FFF2-40B4-BE49-F238E27FC236}">
                <a16:creationId xmlns:a16="http://schemas.microsoft.com/office/drawing/2014/main" id="{8A45A77F-6C39-EA87-FBD4-67E4B3B27F33}"/>
              </a:ext>
            </a:extLst>
          </p:cNvPr>
          <p:cNvSpPr txBox="1">
            <a:spLocks/>
          </p:cNvSpPr>
          <p:nvPr/>
        </p:nvSpPr>
        <p:spPr>
          <a:xfrm>
            <a:off x="3905958" y="5225142"/>
            <a:ext cx="4343401" cy="1099458"/>
          </a:xfrm>
          <a:prstGeom prst="rect">
            <a:avLst/>
          </a:prstGeom>
          <a:solidFill>
            <a:srgbClr val="DEC5A6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3. helyezett</a:t>
            </a:r>
          </a:p>
        </p:txBody>
      </p:sp>
      <p:sp>
        <p:nvSpPr>
          <p:cNvPr id="4" name="Cím 5">
            <a:extLst>
              <a:ext uri="{FF2B5EF4-FFF2-40B4-BE49-F238E27FC236}">
                <a16:creationId xmlns:a16="http://schemas.microsoft.com/office/drawing/2014/main" id="{3ADB894E-4778-1A73-5254-91846396E2EF}"/>
              </a:ext>
            </a:extLst>
          </p:cNvPr>
          <p:cNvSpPr txBox="1">
            <a:spLocks/>
          </p:cNvSpPr>
          <p:nvPr/>
        </p:nvSpPr>
        <p:spPr>
          <a:xfrm>
            <a:off x="3924298" y="5225142"/>
            <a:ext cx="4343401" cy="1099458"/>
          </a:xfrm>
          <a:prstGeom prst="rect">
            <a:avLst/>
          </a:prstGeom>
          <a:solidFill>
            <a:srgbClr val="A9ABB2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2. helyezett</a:t>
            </a:r>
          </a:p>
        </p:txBody>
      </p:sp>
    </p:spTree>
    <p:extLst>
      <p:ext uri="{BB962C8B-B14F-4D97-AF65-F5344CB8AC3E}">
        <p14:creationId xmlns:p14="http://schemas.microsoft.com/office/powerpoint/2010/main" val="3339774432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677343"/>
          </a:xfrm>
        </p:spPr>
        <p:txBody>
          <a:bodyPr/>
          <a:lstStyle/>
          <a:p>
            <a:r>
              <a:rPr lang="hu-HU" dirty="0"/>
              <a:t>Számvitel és gazdasági jog szekció</a:t>
            </a:r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>
                <a:solidFill>
                  <a:schemeClr val="bg1"/>
                </a:solidFill>
                <a:latin typeface="+mn-lt"/>
              </a:rPr>
              <a:t>Babos András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/>
              <a:t>Témavezető: </a:t>
            </a:r>
            <a:r>
              <a:rPr lang="hu-HU" dirty="0" err="1"/>
              <a:t>Veit</a:t>
            </a:r>
            <a:r>
              <a:rPr lang="hu-HU" dirty="0"/>
              <a:t> József</a:t>
            </a:r>
          </a:p>
          <a:p>
            <a:endParaRPr lang="hu-HU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E0AA26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1. helyezett</a:t>
            </a:r>
          </a:p>
        </p:txBody>
      </p:sp>
    </p:spTree>
    <p:extLst>
      <p:ext uri="{BB962C8B-B14F-4D97-AF65-F5344CB8AC3E}">
        <p14:creationId xmlns:p14="http://schemas.microsoft.com/office/powerpoint/2010/main" val="3667639366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1C1603BE-0B0A-4659-BE1B-FA4A31273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9931" y="0"/>
            <a:ext cx="2852069" cy="1710000"/>
          </a:xfrm>
          <a:prstGeom prst="rect">
            <a:avLst/>
          </a:prstGeom>
        </p:spPr>
      </p:pic>
      <p:sp>
        <p:nvSpPr>
          <p:cNvPr id="7" name="Cím 2">
            <a:extLst>
              <a:ext uri="{FF2B5EF4-FFF2-40B4-BE49-F238E27FC236}">
                <a16:creationId xmlns:a16="http://schemas.microsoft.com/office/drawing/2014/main" id="{510F5389-24DB-4008-A9E8-B028D26A7A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1814" y="1557353"/>
            <a:ext cx="11096623" cy="1871647"/>
          </a:xfrm>
        </p:spPr>
        <p:txBody>
          <a:bodyPr/>
          <a:lstStyle/>
          <a:p>
            <a:pPr algn="ctr"/>
            <a:br>
              <a:rPr lang="hu-HU" dirty="0"/>
            </a:br>
            <a:r>
              <a:rPr lang="hu-HU" dirty="0"/>
              <a:t>Turizmus - Turizmusmarketing szekció</a:t>
            </a:r>
          </a:p>
        </p:txBody>
      </p:sp>
    </p:spTree>
    <p:extLst>
      <p:ext uri="{BB962C8B-B14F-4D97-AF65-F5344CB8AC3E}">
        <p14:creationId xmlns:p14="http://schemas.microsoft.com/office/powerpoint/2010/main" val="2868597349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677343"/>
          </a:xfrm>
        </p:spPr>
        <p:txBody>
          <a:bodyPr/>
          <a:lstStyle/>
          <a:p>
            <a:r>
              <a:rPr lang="hu-HU" dirty="0"/>
              <a:t>Turizmus - Turizmusmarketing szekció</a:t>
            </a:r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pt-BR" sz="3600" dirty="0">
                <a:solidFill>
                  <a:schemeClr val="bg1"/>
                </a:solidFill>
                <a:latin typeface="+mn-lt"/>
              </a:rPr>
              <a:t>Csernyus-Sirák Blanka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/>
              <a:t>Témavezető: </a:t>
            </a:r>
            <a:r>
              <a:rPr lang="hu-HU" dirty="0" err="1"/>
              <a:t>Irimiás</a:t>
            </a:r>
            <a:r>
              <a:rPr lang="hu-HU" dirty="0"/>
              <a:t> Anna Rita</a:t>
            </a:r>
          </a:p>
          <a:p>
            <a:endParaRPr lang="hu-HU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DEC5A6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3. helyezett</a:t>
            </a:r>
          </a:p>
        </p:txBody>
      </p:sp>
    </p:spTree>
    <p:extLst>
      <p:ext uri="{BB962C8B-B14F-4D97-AF65-F5344CB8AC3E}">
        <p14:creationId xmlns:p14="http://schemas.microsoft.com/office/powerpoint/2010/main" val="1154259130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677343"/>
          </a:xfrm>
        </p:spPr>
        <p:txBody>
          <a:bodyPr/>
          <a:lstStyle/>
          <a:p>
            <a:r>
              <a:rPr lang="hu-HU" dirty="0"/>
              <a:t>Turizmus - Turizmusmarketing szekció</a:t>
            </a:r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pt-BR" sz="3600" dirty="0">
                <a:solidFill>
                  <a:schemeClr val="bg1"/>
                </a:solidFill>
                <a:latin typeface="+mn-lt"/>
              </a:rPr>
              <a:t>Faragó Emma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/>
              <a:t>Témavezető: Jászberényi Melinda</a:t>
            </a:r>
          </a:p>
          <a:p>
            <a:endParaRPr lang="hu-HU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DEC5A6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3. helyezett</a:t>
            </a:r>
          </a:p>
        </p:txBody>
      </p:sp>
      <p:sp>
        <p:nvSpPr>
          <p:cNvPr id="2" name="Cím 5">
            <a:extLst>
              <a:ext uri="{FF2B5EF4-FFF2-40B4-BE49-F238E27FC236}">
                <a16:creationId xmlns:a16="http://schemas.microsoft.com/office/drawing/2014/main" id="{FF28EC5D-372A-76E5-F680-A0FC4815029D}"/>
              </a:ext>
            </a:extLst>
          </p:cNvPr>
          <p:cNvSpPr txBox="1">
            <a:spLocks/>
          </p:cNvSpPr>
          <p:nvPr/>
        </p:nvSpPr>
        <p:spPr>
          <a:xfrm>
            <a:off x="3906964" y="5225470"/>
            <a:ext cx="4343401" cy="1099458"/>
          </a:xfrm>
          <a:prstGeom prst="rect">
            <a:avLst/>
          </a:prstGeom>
          <a:solidFill>
            <a:srgbClr val="A9ABB2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2. helyezett</a:t>
            </a:r>
          </a:p>
        </p:txBody>
      </p:sp>
    </p:spTree>
    <p:extLst>
      <p:ext uri="{BB962C8B-B14F-4D97-AF65-F5344CB8AC3E}">
        <p14:creationId xmlns:p14="http://schemas.microsoft.com/office/powerpoint/2010/main" val="3490322566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677343"/>
          </a:xfrm>
        </p:spPr>
        <p:txBody>
          <a:bodyPr/>
          <a:lstStyle/>
          <a:p>
            <a:r>
              <a:rPr lang="hu-HU" dirty="0"/>
              <a:t>Turizmus - Turizmusmarketing szekció</a:t>
            </a:r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>
                <a:solidFill>
                  <a:schemeClr val="bg1"/>
                </a:solidFill>
                <a:latin typeface="+mn-lt"/>
              </a:rPr>
              <a:t>Fekete Gergely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/>
              <a:t>Témavezető: Keller Krisztina</a:t>
            </a:r>
          </a:p>
          <a:p>
            <a:endParaRPr lang="hu-HU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E0AA26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1. helyezett</a:t>
            </a:r>
          </a:p>
        </p:txBody>
      </p:sp>
    </p:spTree>
    <p:extLst>
      <p:ext uri="{BB962C8B-B14F-4D97-AF65-F5344CB8AC3E}">
        <p14:creationId xmlns:p14="http://schemas.microsoft.com/office/powerpoint/2010/main" val="4227769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677343"/>
          </a:xfrm>
        </p:spPr>
        <p:txBody>
          <a:bodyPr/>
          <a:lstStyle/>
          <a:p>
            <a:r>
              <a:rPr lang="hu-HU" dirty="0"/>
              <a:t>Best </a:t>
            </a:r>
            <a:r>
              <a:rPr lang="hu-HU" dirty="0" err="1"/>
              <a:t>Paper</a:t>
            </a:r>
            <a:r>
              <a:rPr lang="hu-HU" dirty="0"/>
              <a:t> díjak</a:t>
            </a:r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>
                <a:solidFill>
                  <a:schemeClr val="bg1"/>
                </a:solidFill>
                <a:latin typeface="+mn-lt"/>
              </a:rPr>
              <a:t>Paulovics Péter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ctr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en-US" dirty="0"/>
              <a:t>The linear complementarity problem and related matrix classes</a:t>
            </a:r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24299" y="5225141"/>
            <a:ext cx="4343401" cy="953986"/>
          </a:xfrm>
          <a:prstGeom prst="rect">
            <a:avLst/>
          </a:prstGeom>
          <a:solidFill>
            <a:srgbClr val="C00000"/>
          </a:solidFill>
          <a:ln>
            <a:solidFill>
              <a:srgbClr val="A9ABB2"/>
            </a:solidFill>
          </a:ln>
        </p:spPr>
        <p:txBody>
          <a:bodyPr lIns="0" tIns="0" rIns="0" bIns="0" anchor="ctr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hu-HU" i="1" dirty="0">
                <a:solidFill>
                  <a:schemeClr val="bg1"/>
                </a:solidFill>
              </a:rPr>
              <a:t>Témavezető: </a:t>
            </a:r>
            <a:r>
              <a:rPr lang="hu-HU" i="1" dirty="0" err="1">
                <a:solidFill>
                  <a:schemeClr val="bg1"/>
                </a:solidFill>
              </a:rPr>
              <a:t>Eisenberg</a:t>
            </a:r>
            <a:r>
              <a:rPr lang="hu-HU" i="1" dirty="0">
                <a:solidFill>
                  <a:schemeClr val="bg1"/>
                </a:solidFill>
              </a:rPr>
              <a:t>-Nagy Marianna</a:t>
            </a:r>
          </a:p>
        </p:txBody>
      </p:sp>
    </p:spTree>
    <p:extLst>
      <p:ext uri="{BB962C8B-B14F-4D97-AF65-F5344CB8AC3E}">
        <p14:creationId xmlns:p14="http://schemas.microsoft.com/office/powerpoint/2010/main" val="3909279385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1C1603BE-0B0A-4659-BE1B-FA4A31273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9931" y="0"/>
            <a:ext cx="2852069" cy="1710000"/>
          </a:xfrm>
          <a:prstGeom prst="rect">
            <a:avLst/>
          </a:prstGeom>
        </p:spPr>
      </p:pic>
      <p:sp>
        <p:nvSpPr>
          <p:cNvPr id="7" name="Cím 2">
            <a:extLst>
              <a:ext uri="{FF2B5EF4-FFF2-40B4-BE49-F238E27FC236}">
                <a16:creationId xmlns:a16="http://schemas.microsoft.com/office/drawing/2014/main" id="{510F5389-24DB-4008-A9E8-B028D26A7A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1814" y="1557353"/>
            <a:ext cx="11096623" cy="1871647"/>
          </a:xfrm>
        </p:spPr>
        <p:txBody>
          <a:bodyPr/>
          <a:lstStyle/>
          <a:p>
            <a:pPr algn="ctr"/>
            <a:br>
              <a:rPr lang="hu-HU" dirty="0"/>
            </a:br>
            <a:r>
              <a:rPr lang="hu-HU" dirty="0"/>
              <a:t>Turizmus - Turizmusmenedzsment </a:t>
            </a:r>
            <a:br>
              <a:rPr lang="hu-HU" dirty="0"/>
            </a:br>
            <a:r>
              <a:rPr lang="hu-HU" dirty="0"/>
              <a:t>szekció</a:t>
            </a:r>
          </a:p>
        </p:txBody>
      </p:sp>
    </p:spTree>
    <p:extLst>
      <p:ext uri="{BB962C8B-B14F-4D97-AF65-F5344CB8AC3E}">
        <p14:creationId xmlns:p14="http://schemas.microsoft.com/office/powerpoint/2010/main" val="3409040537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677343"/>
          </a:xfrm>
        </p:spPr>
        <p:txBody>
          <a:bodyPr/>
          <a:lstStyle/>
          <a:p>
            <a:r>
              <a:rPr lang="hu-HU" dirty="0"/>
              <a:t>Turizmus - Turizmusmenedzsment szekció</a:t>
            </a:r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pt-BR" sz="3600" dirty="0">
                <a:solidFill>
                  <a:schemeClr val="bg1"/>
                </a:solidFill>
                <a:latin typeface="+mn-lt"/>
              </a:rPr>
              <a:t>Varga Virág Judit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/>
              <a:t>Témavezető: Harmat Vanda Daniella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DEC5A6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3. helyezett</a:t>
            </a:r>
          </a:p>
        </p:txBody>
      </p:sp>
    </p:spTree>
    <p:extLst>
      <p:ext uri="{BB962C8B-B14F-4D97-AF65-F5344CB8AC3E}">
        <p14:creationId xmlns:p14="http://schemas.microsoft.com/office/powerpoint/2010/main" val="3215095843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677343"/>
          </a:xfrm>
        </p:spPr>
        <p:txBody>
          <a:bodyPr/>
          <a:lstStyle/>
          <a:p>
            <a:r>
              <a:rPr lang="hu-HU" dirty="0"/>
              <a:t>Turizmus - Turizmusmenedzsment szekció</a:t>
            </a:r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pt-BR" sz="3600" dirty="0">
                <a:solidFill>
                  <a:schemeClr val="bg1"/>
                </a:solidFill>
                <a:latin typeface="+mn-lt"/>
              </a:rPr>
              <a:t>Uzonyi Zalán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/>
              <a:t>Témavezető: Kökény László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DEC5A6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3. helyezett</a:t>
            </a:r>
          </a:p>
        </p:txBody>
      </p:sp>
      <p:sp>
        <p:nvSpPr>
          <p:cNvPr id="2" name="Cím 5">
            <a:extLst>
              <a:ext uri="{FF2B5EF4-FFF2-40B4-BE49-F238E27FC236}">
                <a16:creationId xmlns:a16="http://schemas.microsoft.com/office/drawing/2014/main" id="{FF28EC5D-372A-76E5-F680-A0FC4815029D}"/>
              </a:ext>
            </a:extLst>
          </p:cNvPr>
          <p:cNvSpPr txBox="1">
            <a:spLocks/>
          </p:cNvSpPr>
          <p:nvPr/>
        </p:nvSpPr>
        <p:spPr>
          <a:xfrm>
            <a:off x="3906964" y="5225470"/>
            <a:ext cx="4343401" cy="1099458"/>
          </a:xfrm>
          <a:prstGeom prst="rect">
            <a:avLst/>
          </a:prstGeom>
          <a:solidFill>
            <a:srgbClr val="A9ABB2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2. helyezett</a:t>
            </a:r>
          </a:p>
        </p:txBody>
      </p:sp>
    </p:spTree>
    <p:extLst>
      <p:ext uri="{BB962C8B-B14F-4D97-AF65-F5344CB8AC3E}">
        <p14:creationId xmlns:p14="http://schemas.microsoft.com/office/powerpoint/2010/main" val="2778018809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677343"/>
          </a:xfrm>
        </p:spPr>
        <p:txBody>
          <a:bodyPr/>
          <a:lstStyle/>
          <a:p>
            <a:r>
              <a:rPr lang="hu-HU" dirty="0"/>
              <a:t>Turizmus - Turizmusmenedzsment szekció</a:t>
            </a:r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>
                <a:solidFill>
                  <a:schemeClr val="bg1"/>
                </a:solidFill>
                <a:latin typeface="+mn-lt"/>
              </a:rPr>
              <a:t>Kiss Viktor Soma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/>
              <a:t>Témavezető: Jelen Tibor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E0AA26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1. helyezett</a:t>
            </a:r>
          </a:p>
        </p:txBody>
      </p:sp>
    </p:spTree>
    <p:extLst>
      <p:ext uri="{BB962C8B-B14F-4D97-AF65-F5344CB8AC3E}">
        <p14:creationId xmlns:p14="http://schemas.microsoft.com/office/powerpoint/2010/main" val="1587542732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1C1603BE-0B0A-4659-BE1B-FA4A31273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9931" y="0"/>
            <a:ext cx="2852069" cy="1710000"/>
          </a:xfrm>
          <a:prstGeom prst="rect">
            <a:avLst/>
          </a:prstGeom>
        </p:spPr>
      </p:pic>
      <p:sp>
        <p:nvSpPr>
          <p:cNvPr id="7" name="Cím 2">
            <a:extLst>
              <a:ext uri="{FF2B5EF4-FFF2-40B4-BE49-F238E27FC236}">
                <a16:creationId xmlns:a16="http://schemas.microsoft.com/office/drawing/2014/main" id="{510F5389-24DB-4008-A9E8-B028D26A7A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1814" y="1557353"/>
            <a:ext cx="11096623" cy="1871647"/>
          </a:xfrm>
        </p:spPr>
        <p:txBody>
          <a:bodyPr/>
          <a:lstStyle/>
          <a:p>
            <a:pPr algn="ctr"/>
            <a:br>
              <a:rPr lang="hu-HU" dirty="0"/>
            </a:br>
            <a:r>
              <a:rPr lang="hu-HU" dirty="0"/>
              <a:t>Vállalatgazdaságtan szekció</a:t>
            </a:r>
          </a:p>
        </p:txBody>
      </p:sp>
    </p:spTree>
    <p:extLst>
      <p:ext uri="{BB962C8B-B14F-4D97-AF65-F5344CB8AC3E}">
        <p14:creationId xmlns:p14="http://schemas.microsoft.com/office/powerpoint/2010/main" val="4273219764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677343"/>
          </a:xfr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hu-HU" dirty="0"/>
              <a:t>Vállalatgazdaságtan szekció</a:t>
            </a:r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pt-BR" sz="3600" dirty="0">
                <a:solidFill>
                  <a:schemeClr val="bg1"/>
                </a:solidFill>
                <a:latin typeface="+mn-lt"/>
              </a:rPr>
              <a:t>Vékássy Eszter Alexandra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/>
              <a:t>Témavezető: Nagy Judit</a:t>
            </a:r>
          </a:p>
          <a:p>
            <a:endParaRPr lang="hu-HU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DEC5A6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3. helyezett</a:t>
            </a:r>
          </a:p>
        </p:txBody>
      </p:sp>
    </p:spTree>
    <p:extLst>
      <p:ext uri="{BB962C8B-B14F-4D97-AF65-F5344CB8AC3E}">
        <p14:creationId xmlns:p14="http://schemas.microsoft.com/office/powerpoint/2010/main" val="3043718644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677343"/>
          </a:xfr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hu-HU" dirty="0"/>
              <a:t>Vállalatgazdaságtan szekció</a:t>
            </a:r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>
                <a:solidFill>
                  <a:schemeClr val="bg1"/>
                </a:solidFill>
                <a:latin typeface="+mn-lt"/>
              </a:rPr>
              <a:t>Láncos Liliána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/>
              <a:t>Témavezető: </a:t>
            </a:r>
            <a:r>
              <a:rPr lang="hu-HU" dirty="0" err="1"/>
              <a:t>Kajos</a:t>
            </a:r>
            <a:r>
              <a:rPr lang="hu-HU" dirty="0"/>
              <a:t> Attila</a:t>
            </a:r>
          </a:p>
          <a:p>
            <a:endParaRPr lang="hu-HU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E0AA26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1. helyezett</a:t>
            </a:r>
          </a:p>
        </p:txBody>
      </p:sp>
      <p:sp>
        <p:nvSpPr>
          <p:cNvPr id="2" name="Cím 5">
            <a:extLst>
              <a:ext uri="{FF2B5EF4-FFF2-40B4-BE49-F238E27FC236}">
                <a16:creationId xmlns:a16="http://schemas.microsoft.com/office/drawing/2014/main" id="{6D6F88B3-42E6-5FE3-DADD-70933EB2336C}"/>
              </a:ext>
            </a:extLst>
          </p:cNvPr>
          <p:cNvSpPr txBox="1">
            <a:spLocks/>
          </p:cNvSpPr>
          <p:nvPr/>
        </p:nvSpPr>
        <p:spPr>
          <a:xfrm>
            <a:off x="3906964" y="5225142"/>
            <a:ext cx="4343401" cy="1099458"/>
          </a:xfrm>
          <a:prstGeom prst="rect">
            <a:avLst/>
          </a:prstGeom>
          <a:solidFill>
            <a:srgbClr val="A9ABB2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2. helyezett</a:t>
            </a:r>
          </a:p>
        </p:txBody>
      </p:sp>
    </p:spTree>
    <p:extLst>
      <p:ext uri="{BB962C8B-B14F-4D97-AF65-F5344CB8AC3E}">
        <p14:creationId xmlns:p14="http://schemas.microsoft.com/office/powerpoint/2010/main" val="314237334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677343"/>
          </a:xfr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hu-HU" dirty="0"/>
              <a:t>Vállalatgazdaságtan szekció</a:t>
            </a:r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>
                <a:solidFill>
                  <a:schemeClr val="bg1"/>
                </a:solidFill>
                <a:latin typeface="+mn-lt"/>
              </a:rPr>
              <a:t>Füredi Anita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/>
              <a:t>Témavezető: Deutsch Nikolett</a:t>
            </a:r>
          </a:p>
          <a:p>
            <a:endParaRPr lang="hu-HU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E0AA26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1. helyezett</a:t>
            </a:r>
          </a:p>
        </p:txBody>
      </p:sp>
    </p:spTree>
    <p:extLst>
      <p:ext uri="{BB962C8B-B14F-4D97-AF65-F5344CB8AC3E}">
        <p14:creationId xmlns:p14="http://schemas.microsoft.com/office/powerpoint/2010/main" val="4040727675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3BD89843-6B51-4FCC-A4E0-C8C8FDD608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br>
              <a:rPr lang="hu-HU" dirty="0"/>
            </a:br>
            <a:r>
              <a:rPr lang="hu-HU" dirty="0"/>
              <a:t>Vállalkozás szekció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6DEFB059-3ED4-4E7B-803E-4A59D58DD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9931" y="0"/>
            <a:ext cx="2852069" cy="1710000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C5833F84-4FA0-4364-81B0-616FF0D7C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9930" y="0"/>
            <a:ext cx="2852069" cy="17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433217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677343"/>
          </a:xfrm>
        </p:spPr>
        <p:txBody>
          <a:bodyPr/>
          <a:lstStyle/>
          <a:p>
            <a:r>
              <a:rPr lang="hu-HU" dirty="0"/>
              <a:t>Vállalkozás szekció</a:t>
            </a:r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pt-BR" sz="3600" dirty="0">
                <a:solidFill>
                  <a:schemeClr val="bg1"/>
                </a:solidFill>
                <a:latin typeface="+mn-lt"/>
              </a:rPr>
              <a:t>Hradszky Boglárka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/>
              <a:t>Témavezető: </a:t>
            </a:r>
            <a:r>
              <a:rPr lang="hu-HU" dirty="0" err="1"/>
              <a:t>Bavlsík</a:t>
            </a:r>
            <a:r>
              <a:rPr lang="hu-HU" dirty="0"/>
              <a:t> Richard</a:t>
            </a:r>
          </a:p>
          <a:p>
            <a:endParaRPr lang="hu-HU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DEC5A6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3. helyezett</a:t>
            </a:r>
          </a:p>
        </p:txBody>
      </p:sp>
    </p:spTree>
    <p:extLst>
      <p:ext uri="{BB962C8B-B14F-4D97-AF65-F5344CB8AC3E}">
        <p14:creationId xmlns:p14="http://schemas.microsoft.com/office/powerpoint/2010/main" val="4045050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677343"/>
          </a:xfrm>
        </p:spPr>
        <p:txBody>
          <a:bodyPr/>
          <a:lstStyle/>
          <a:p>
            <a:r>
              <a:rPr lang="hu-HU" dirty="0"/>
              <a:t>Best </a:t>
            </a:r>
            <a:r>
              <a:rPr lang="hu-HU" dirty="0" err="1"/>
              <a:t>Paper</a:t>
            </a:r>
            <a:r>
              <a:rPr lang="hu-HU" dirty="0"/>
              <a:t> díjak</a:t>
            </a:r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>
                <a:solidFill>
                  <a:schemeClr val="bg1"/>
                </a:solidFill>
                <a:latin typeface="+mn-lt"/>
              </a:rPr>
              <a:t>Tóth Zsófia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ctr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en-US" dirty="0"/>
              <a:t>A </a:t>
            </a:r>
            <a:r>
              <a:rPr lang="en-US" dirty="0" err="1"/>
              <a:t>mentális</a:t>
            </a:r>
            <a:r>
              <a:rPr lang="en-US" dirty="0"/>
              <a:t> </a:t>
            </a:r>
            <a:r>
              <a:rPr lang="en-US" dirty="0" err="1"/>
              <a:t>jóllét</a:t>
            </a:r>
            <a:r>
              <a:rPr lang="en-US" dirty="0"/>
              <a:t> </a:t>
            </a:r>
            <a:r>
              <a:rPr lang="en-US" dirty="0" err="1"/>
              <a:t>vizsgálata</a:t>
            </a:r>
            <a:r>
              <a:rPr lang="en-US" dirty="0"/>
              <a:t> a </a:t>
            </a:r>
            <a:r>
              <a:rPr lang="en-US" dirty="0" err="1"/>
              <a:t>Budapesti</a:t>
            </a:r>
            <a:r>
              <a:rPr lang="en-US" dirty="0"/>
              <a:t> Corvinus </a:t>
            </a:r>
            <a:r>
              <a:rPr lang="en-US" dirty="0" err="1"/>
              <a:t>Egyetem</a:t>
            </a:r>
            <a:r>
              <a:rPr lang="en-US" dirty="0"/>
              <a:t> </a:t>
            </a:r>
            <a:r>
              <a:rPr lang="en-US" dirty="0" err="1"/>
              <a:t>hallgatóinak</a:t>
            </a:r>
            <a:r>
              <a:rPr lang="en-US" dirty="0"/>
              <a:t> </a:t>
            </a:r>
            <a:r>
              <a:rPr lang="en-US" dirty="0" err="1"/>
              <a:t>körében</a:t>
            </a:r>
            <a:endParaRPr lang="en-US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24299" y="5225141"/>
            <a:ext cx="4343401" cy="953986"/>
          </a:xfrm>
          <a:prstGeom prst="rect">
            <a:avLst/>
          </a:prstGeom>
          <a:solidFill>
            <a:srgbClr val="C00000"/>
          </a:solidFill>
          <a:ln>
            <a:solidFill>
              <a:srgbClr val="A9ABB2"/>
            </a:solidFill>
          </a:ln>
        </p:spPr>
        <p:txBody>
          <a:bodyPr lIns="0" tIns="0" rIns="0" bIns="0" anchor="ctr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hu-HU" i="1" dirty="0">
                <a:solidFill>
                  <a:schemeClr val="bg1"/>
                </a:solidFill>
              </a:rPr>
              <a:t>Témavezető: </a:t>
            </a:r>
            <a:r>
              <a:rPr lang="hu-HU" i="1" dirty="0" err="1">
                <a:solidFill>
                  <a:schemeClr val="bg1"/>
                </a:solidFill>
              </a:rPr>
              <a:t>Madari</a:t>
            </a:r>
            <a:r>
              <a:rPr lang="hu-HU" i="1" dirty="0">
                <a:solidFill>
                  <a:schemeClr val="bg1"/>
                </a:solidFill>
              </a:rPr>
              <a:t> Zoltán</a:t>
            </a:r>
          </a:p>
        </p:txBody>
      </p:sp>
    </p:spTree>
    <p:extLst>
      <p:ext uri="{BB962C8B-B14F-4D97-AF65-F5344CB8AC3E}">
        <p14:creationId xmlns:p14="http://schemas.microsoft.com/office/powerpoint/2010/main" val="1031840464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677343"/>
          </a:xfrm>
        </p:spPr>
        <p:txBody>
          <a:bodyPr/>
          <a:lstStyle/>
          <a:p>
            <a:r>
              <a:rPr lang="hu-HU" dirty="0"/>
              <a:t>Vállalkozás szekció</a:t>
            </a:r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pt-BR" sz="3600" dirty="0">
                <a:solidFill>
                  <a:schemeClr val="bg1"/>
                </a:solidFill>
                <a:latin typeface="+mn-lt"/>
              </a:rPr>
              <a:t>Krátki Alexandra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/>
              <a:t>Témavezető: Hoffer Ilona</a:t>
            </a:r>
          </a:p>
          <a:p>
            <a:endParaRPr lang="hu-HU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DEC5A6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3. helyezett</a:t>
            </a:r>
          </a:p>
        </p:txBody>
      </p:sp>
    </p:spTree>
    <p:extLst>
      <p:ext uri="{BB962C8B-B14F-4D97-AF65-F5344CB8AC3E}">
        <p14:creationId xmlns:p14="http://schemas.microsoft.com/office/powerpoint/2010/main" val="1396029408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677343"/>
          </a:xfrm>
        </p:spPr>
        <p:txBody>
          <a:bodyPr/>
          <a:lstStyle/>
          <a:p>
            <a:r>
              <a:rPr lang="hu-HU" dirty="0"/>
              <a:t>Vállalkozás szekció</a:t>
            </a:r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>
                <a:solidFill>
                  <a:schemeClr val="bg1"/>
                </a:solidFill>
                <a:latin typeface="+mn-lt"/>
              </a:rPr>
              <a:t>Czinege Zalán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/>
              <a:t>Témavezető: Szabó Krisztofer</a:t>
            </a:r>
          </a:p>
          <a:p>
            <a:endParaRPr lang="hu-HU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A9ABB2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2. helyezett</a:t>
            </a:r>
          </a:p>
        </p:txBody>
      </p:sp>
    </p:spTree>
    <p:extLst>
      <p:ext uri="{BB962C8B-B14F-4D97-AF65-F5344CB8AC3E}">
        <p14:creationId xmlns:p14="http://schemas.microsoft.com/office/powerpoint/2010/main" val="1573993133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677343"/>
          </a:xfrm>
        </p:spPr>
        <p:txBody>
          <a:bodyPr/>
          <a:lstStyle/>
          <a:p>
            <a:r>
              <a:rPr lang="hu-HU" dirty="0"/>
              <a:t>Vállalkozás szekció</a:t>
            </a:r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 err="1">
                <a:solidFill>
                  <a:schemeClr val="bg1"/>
                </a:solidFill>
                <a:latin typeface="+mn-lt"/>
              </a:rPr>
              <a:t>Obsuszt</a:t>
            </a:r>
            <a:r>
              <a:rPr lang="hu-HU" sz="3600" dirty="0">
                <a:solidFill>
                  <a:schemeClr val="bg1"/>
                </a:solidFill>
                <a:latin typeface="+mn-lt"/>
              </a:rPr>
              <a:t> Anna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/>
              <a:t>Témavezető: Molnár Endre Mihály</a:t>
            </a:r>
          </a:p>
          <a:p>
            <a:endParaRPr lang="hu-HU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E0AA26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1. helyezett</a:t>
            </a:r>
          </a:p>
        </p:txBody>
      </p:sp>
    </p:spTree>
    <p:extLst>
      <p:ext uri="{BB962C8B-B14F-4D97-AF65-F5344CB8AC3E}">
        <p14:creationId xmlns:p14="http://schemas.microsoft.com/office/powerpoint/2010/main" val="1555351974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87773B61-6637-4234-9AC2-48D554137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9931" y="0"/>
            <a:ext cx="2852069" cy="17100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E7E1D8A1-BCAC-47AE-AF55-BF2C0D325B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0300" y="1154828"/>
            <a:ext cx="11096623" cy="1871647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hu-HU" sz="3600" cap="small" dirty="0"/>
              <a:t>Közgazdaságtudományi Tudományterület </a:t>
            </a:r>
            <a:br>
              <a:rPr lang="hu-HU" sz="3600" cap="small" dirty="0"/>
            </a:br>
            <a:r>
              <a:rPr lang="hu-HU" sz="3600" cap="small" dirty="0"/>
              <a:t>Szekciói</a:t>
            </a:r>
            <a:br>
              <a:rPr lang="hu-HU" sz="3600" cap="small" dirty="0"/>
            </a:br>
            <a:r>
              <a:rPr lang="hu-HU" sz="3600" cap="small" dirty="0" err="1"/>
              <a:t>Section</a:t>
            </a:r>
            <a:r>
              <a:rPr lang="hu-HU" sz="3600" cap="small" dirty="0"/>
              <a:t> of </a:t>
            </a:r>
            <a:r>
              <a:rPr lang="hu-HU" sz="3600" cap="small" dirty="0" err="1"/>
              <a:t>Economics</a:t>
            </a:r>
            <a:endParaRPr lang="hu-HU" sz="3600" cap="small" dirty="0"/>
          </a:p>
        </p:txBody>
      </p:sp>
      <p:sp>
        <p:nvSpPr>
          <p:cNvPr id="6" name="Dátum helye 2">
            <a:extLst>
              <a:ext uri="{FF2B5EF4-FFF2-40B4-BE49-F238E27FC236}">
                <a16:creationId xmlns:a16="http://schemas.microsoft.com/office/drawing/2014/main" id="{CDE3BB83-35D6-4254-A131-FAAC12AB4D9D}"/>
              </a:ext>
            </a:extLst>
          </p:cNvPr>
          <p:cNvSpPr txBox="1">
            <a:spLocks/>
          </p:cNvSpPr>
          <p:nvPr/>
        </p:nvSpPr>
        <p:spPr>
          <a:xfrm>
            <a:off x="4724400" y="4823076"/>
            <a:ext cx="2743200" cy="184105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2800" dirty="0"/>
              <a:t>2023.05.25</a:t>
            </a:r>
          </a:p>
        </p:txBody>
      </p:sp>
      <p:pic>
        <p:nvPicPr>
          <p:cNvPr id="8" name="Ábra 7">
            <a:extLst>
              <a:ext uri="{FF2B5EF4-FFF2-40B4-BE49-F238E27FC236}">
                <a16:creationId xmlns:a16="http://schemas.microsoft.com/office/drawing/2014/main" id="{75669E13-038E-4409-B16A-DBD66B4B9F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8716821">
            <a:off x="545451" y="5159798"/>
            <a:ext cx="1379721" cy="1619177"/>
          </a:xfrm>
          <a:prstGeom prst="rect">
            <a:avLst/>
          </a:prstGeom>
        </p:spPr>
      </p:pic>
      <p:pic>
        <p:nvPicPr>
          <p:cNvPr id="9" name="Ábra 8">
            <a:extLst>
              <a:ext uri="{FF2B5EF4-FFF2-40B4-BE49-F238E27FC236}">
                <a16:creationId xmlns:a16="http://schemas.microsoft.com/office/drawing/2014/main" id="{278669DD-F176-462E-A13A-54687FE832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3891" y="5551415"/>
            <a:ext cx="558730" cy="55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300535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1C1603BE-0B0A-4659-BE1B-FA4A31273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9931" y="0"/>
            <a:ext cx="2852069" cy="1710000"/>
          </a:xfrm>
          <a:prstGeom prst="rect">
            <a:avLst/>
          </a:prstGeom>
        </p:spPr>
      </p:pic>
      <p:sp>
        <p:nvSpPr>
          <p:cNvPr id="7" name="Cím 2">
            <a:extLst>
              <a:ext uri="{FF2B5EF4-FFF2-40B4-BE49-F238E27FC236}">
                <a16:creationId xmlns:a16="http://schemas.microsoft.com/office/drawing/2014/main" id="{510F5389-24DB-4008-A9E8-B028D26A7A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1814" y="1557353"/>
            <a:ext cx="11096623" cy="1871647"/>
          </a:xfrm>
        </p:spPr>
        <p:txBody>
          <a:bodyPr/>
          <a:lstStyle/>
          <a:p>
            <a:pPr algn="ctr"/>
            <a:br>
              <a:rPr lang="hu-HU" dirty="0"/>
            </a:br>
            <a:r>
              <a:rPr lang="en-US" dirty="0" err="1"/>
              <a:t>Egészségügy-gazdaságtan</a:t>
            </a:r>
            <a:r>
              <a:rPr lang="en-US" dirty="0"/>
              <a:t> </a:t>
            </a:r>
            <a:r>
              <a:rPr lang="en-US" dirty="0" err="1"/>
              <a:t>szekció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55816656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677343"/>
          </a:xfrm>
        </p:spPr>
        <p:txBody>
          <a:bodyPr/>
          <a:lstStyle/>
          <a:p>
            <a:r>
              <a:rPr lang="en-US" dirty="0" err="1"/>
              <a:t>Egészségügy-gazdaságtan</a:t>
            </a:r>
            <a:r>
              <a:rPr lang="en-US" dirty="0"/>
              <a:t> </a:t>
            </a:r>
            <a:r>
              <a:rPr lang="en-US" dirty="0" err="1"/>
              <a:t>szekció</a:t>
            </a:r>
            <a:endParaRPr lang="hu-HU" dirty="0"/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>
                <a:solidFill>
                  <a:schemeClr val="bg1"/>
                </a:solidFill>
                <a:latin typeface="+mn-lt"/>
              </a:rPr>
              <a:t>Szabó Zulejka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/>
              <a:t>Témavezető: Szabó Ákos</a:t>
            </a:r>
          </a:p>
          <a:p>
            <a:endParaRPr lang="hu-HU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DEC5A6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3. helyezett</a:t>
            </a:r>
          </a:p>
        </p:txBody>
      </p:sp>
    </p:spTree>
    <p:extLst>
      <p:ext uri="{BB962C8B-B14F-4D97-AF65-F5344CB8AC3E}">
        <p14:creationId xmlns:p14="http://schemas.microsoft.com/office/powerpoint/2010/main" val="4241232283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677343"/>
          </a:xfrm>
        </p:spPr>
        <p:txBody>
          <a:bodyPr/>
          <a:lstStyle/>
          <a:p>
            <a:r>
              <a:rPr lang="en-US" dirty="0" err="1"/>
              <a:t>Egészségügy-gazdaságtan</a:t>
            </a:r>
            <a:r>
              <a:rPr lang="en-US" dirty="0"/>
              <a:t> </a:t>
            </a:r>
            <a:r>
              <a:rPr lang="en-US" dirty="0" err="1"/>
              <a:t>szekció</a:t>
            </a:r>
            <a:endParaRPr lang="hu-HU" dirty="0"/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>
                <a:solidFill>
                  <a:schemeClr val="bg1"/>
                </a:solidFill>
                <a:latin typeface="+mn-lt"/>
              </a:rPr>
              <a:t>Büki Fanni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/>
              <a:t>Témavezető: Kovács László</a:t>
            </a:r>
          </a:p>
          <a:p>
            <a:endParaRPr lang="hu-HU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A9ABB2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2. helyezett</a:t>
            </a:r>
          </a:p>
        </p:txBody>
      </p:sp>
    </p:spTree>
    <p:extLst>
      <p:ext uri="{BB962C8B-B14F-4D97-AF65-F5344CB8AC3E}">
        <p14:creationId xmlns:p14="http://schemas.microsoft.com/office/powerpoint/2010/main" val="2867149661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677343"/>
          </a:xfrm>
        </p:spPr>
        <p:txBody>
          <a:bodyPr/>
          <a:lstStyle/>
          <a:p>
            <a:r>
              <a:rPr lang="en-US" dirty="0" err="1"/>
              <a:t>Egészségügy-gazdaságtan</a:t>
            </a:r>
            <a:r>
              <a:rPr lang="en-US" dirty="0"/>
              <a:t> </a:t>
            </a:r>
            <a:r>
              <a:rPr lang="en-US" dirty="0" err="1"/>
              <a:t>szekció</a:t>
            </a:r>
            <a:endParaRPr lang="hu-HU" dirty="0"/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>
                <a:solidFill>
                  <a:schemeClr val="bg1"/>
                </a:solidFill>
                <a:latin typeface="+mn-lt"/>
              </a:rPr>
              <a:t>Tóth Zsófia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/>
              <a:t>Témavezető: </a:t>
            </a:r>
            <a:r>
              <a:rPr lang="hu-HU" dirty="0" err="1"/>
              <a:t>Madari</a:t>
            </a:r>
            <a:r>
              <a:rPr lang="hu-HU" dirty="0"/>
              <a:t> Zoltán</a:t>
            </a:r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E0AA26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1. helyezett</a:t>
            </a:r>
          </a:p>
        </p:txBody>
      </p:sp>
    </p:spTree>
    <p:extLst>
      <p:ext uri="{BB962C8B-B14F-4D97-AF65-F5344CB8AC3E}">
        <p14:creationId xmlns:p14="http://schemas.microsoft.com/office/powerpoint/2010/main" val="1115366424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3BD89843-6B51-4FCC-A4E0-C8C8FDD608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u-HU" dirty="0"/>
              <a:t>Gazdaságelemzés és gazdaságmodellezés szekció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6DEFB059-3ED4-4E7B-803E-4A59D58DD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9931" y="0"/>
            <a:ext cx="2852069" cy="1710000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C5833F84-4FA0-4364-81B0-616FF0D7C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9930" y="0"/>
            <a:ext cx="2852069" cy="17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03471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677343"/>
          </a:xfrm>
        </p:spPr>
        <p:txBody>
          <a:bodyPr/>
          <a:lstStyle/>
          <a:p>
            <a:r>
              <a:rPr lang="hu-HU" dirty="0"/>
              <a:t>Gazdaságelemzés és gazdaságmodellezés szekció</a:t>
            </a:r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>
                <a:solidFill>
                  <a:schemeClr val="bg1"/>
                </a:solidFill>
                <a:latin typeface="+mn-lt"/>
              </a:rPr>
              <a:t>Kiss László Marcell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/>
              <a:t>Témavezető: </a:t>
            </a:r>
            <a:r>
              <a:rPr lang="hu-HU" dirty="0" err="1"/>
              <a:t>Szádoczki</a:t>
            </a:r>
            <a:r>
              <a:rPr lang="hu-HU" dirty="0"/>
              <a:t> Zsombor</a:t>
            </a:r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DEC5A6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3. helyezett</a:t>
            </a:r>
          </a:p>
        </p:txBody>
      </p:sp>
    </p:spTree>
    <p:extLst>
      <p:ext uri="{BB962C8B-B14F-4D97-AF65-F5344CB8AC3E}">
        <p14:creationId xmlns:p14="http://schemas.microsoft.com/office/powerpoint/2010/main" val="2847053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677343"/>
          </a:xfrm>
        </p:spPr>
        <p:txBody>
          <a:bodyPr/>
          <a:lstStyle/>
          <a:p>
            <a:r>
              <a:rPr lang="hu-HU" dirty="0"/>
              <a:t>Best </a:t>
            </a:r>
            <a:r>
              <a:rPr lang="hu-HU" dirty="0" err="1"/>
              <a:t>Paper</a:t>
            </a:r>
            <a:r>
              <a:rPr lang="hu-HU" dirty="0"/>
              <a:t> díjak</a:t>
            </a:r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>
                <a:solidFill>
                  <a:schemeClr val="bg1"/>
                </a:solidFill>
                <a:latin typeface="+mn-lt"/>
              </a:rPr>
              <a:t>Varga Dóra Eszter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ctr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en-US" dirty="0" err="1"/>
              <a:t>Férfi</a:t>
            </a:r>
            <a:r>
              <a:rPr lang="en-US" dirty="0"/>
              <a:t> </a:t>
            </a:r>
            <a:r>
              <a:rPr lang="en-US" dirty="0" err="1"/>
              <a:t>felségterületre</a:t>
            </a:r>
            <a:r>
              <a:rPr lang="en-US" dirty="0"/>
              <a:t> </a:t>
            </a:r>
            <a:r>
              <a:rPr lang="en-US" dirty="0" err="1"/>
              <a:t>lépve</a:t>
            </a:r>
            <a:endParaRPr lang="en-US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24299" y="5225141"/>
            <a:ext cx="4343401" cy="953986"/>
          </a:xfrm>
          <a:prstGeom prst="rect">
            <a:avLst/>
          </a:prstGeom>
          <a:solidFill>
            <a:srgbClr val="C00000"/>
          </a:solidFill>
          <a:ln>
            <a:solidFill>
              <a:srgbClr val="A9ABB2"/>
            </a:solidFill>
          </a:ln>
        </p:spPr>
        <p:txBody>
          <a:bodyPr lIns="0" tIns="0" rIns="0" bIns="0" anchor="ctr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hu-HU" i="1" dirty="0">
                <a:solidFill>
                  <a:schemeClr val="bg1"/>
                </a:solidFill>
              </a:rPr>
              <a:t>Témavezető: </a:t>
            </a:r>
            <a:r>
              <a:rPr lang="hu-HU" i="1" dirty="0" err="1">
                <a:solidFill>
                  <a:schemeClr val="bg1"/>
                </a:solidFill>
              </a:rPr>
              <a:t>Benczes</a:t>
            </a:r>
            <a:r>
              <a:rPr lang="hu-HU" i="1" dirty="0">
                <a:solidFill>
                  <a:schemeClr val="bg1"/>
                </a:solidFill>
              </a:rPr>
              <a:t> Réka Ágnes</a:t>
            </a:r>
          </a:p>
        </p:txBody>
      </p:sp>
    </p:spTree>
    <p:extLst>
      <p:ext uri="{BB962C8B-B14F-4D97-AF65-F5344CB8AC3E}">
        <p14:creationId xmlns:p14="http://schemas.microsoft.com/office/powerpoint/2010/main" val="2455932056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677343"/>
          </a:xfrm>
        </p:spPr>
        <p:txBody>
          <a:bodyPr/>
          <a:lstStyle/>
          <a:p>
            <a:r>
              <a:rPr lang="hu-HU" dirty="0"/>
              <a:t>Gazdaságelemzés és gazdaságmodellezés szekció</a:t>
            </a:r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 err="1">
                <a:solidFill>
                  <a:schemeClr val="bg1"/>
                </a:solidFill>
                <a:latin typeface="+mn-lt"/>
              </a:rPr>
              <a:t>Csahók</a:t>
            </a:r>
            <a:r>
              <a:rPr lang="hu-HU" sz="3600" dirty="0">
                <a:solidFill>
                  <a:schemeClr val="bg1"/>
                </a:solidFill>
                <a:latin typeface="+mn-lt"/>
              </a:rPr>
              <a:t> Mihály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/>
              <a:t>Témavezető: Ágoston Kolos Csaba</a:t>
            </a:r>
          </a:p>
          <a:p>
            <a:endParaRPr lang="hu-HU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A9ABB2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2. helyezett</a:t>
            </a:r>
          </a:p>
        </p:txBody>
      </p:sp>
    </p:spTree>
    <p:extLst>
      <p:ext uri="{BB962C8B-B14F-4D97-AF65-F5344CB8AC3E}">
        <p14:creationId xmlns:p14="http://schemas.microsoft.com/office/powerpoint/2010/main" val="1305081859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677343"/>
          </a:xfrm>
        </p:spPr>
        <p:txBody>
          <a:bodyPr/>
          <a:lstStyle/>
          <a:p>
            <a:r>
              <a:rPr lang="hu-HU" dirty="0"/>
              <a:t>Gazdaságelemzés és gazdaságmodellezés szekció</a:t>
            </a:r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>
                <a:solidFill>
                  <a:schemeClr val="bg1"/>
                </a:solidFill>
                <a:latin typeface="+mn-lt"/>
              </a:rPr>
              <a:t>Paulovics Péter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/>
              <a:t>Témavezető: </a:t>
            </a:r>
            <a:r>
              <a:rPr lang="hu-HU" dirty="0" err="1"/>
              <a:t>Eisenberg</a:t>
            </a:r>
            <a:r>
              <a:rPr lang="hu-HU" dirty="0"/>
              <a:t>-Nagy Marianna</a:t>
            </a:r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E0AA26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1. helyezett</a:t>
            </a:r>
          </a:p>
        </p:txBody>
      </p:sp>
    </p:spTree>
    <p:extLst>
      <p:ext uri="{BB962C8B-B14F-4D97-AF65-F5344CB8AC3E}">
        <p14:creationId xmlns:p14="http://schemas.microsoft.com/office/powerpoint/2010/main" val="139602341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1C1603BE-0B0A-4659-BE1B-FA4A31273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9931" y="0"/>
            <a:ext cx="2852069" cy="1710000"/>
          </a:xfrm>
          <a:prstGeom prst="rect">
            <a:avLst/>
          </a:prstGeom>
        </p:spPr>
      </p:pic>
      <p:sp>
        <p:nvSpPr>
          <p:cNvPr id="7" name="Cím 2">
            <a:extLst>
              <a:ext uri="{FF2B5EF4-FFF2-40B4-BE49-F238E27FC236}">
                <a16:creationId xmlns:a16="http://schemas.microsoft.com/office/drawing/2014/main" id="{510F5389-24DB-4008-A9E8-B028D26A7A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1814" y="1557353"/>
            <a:ext cx="11096623" cy="1871647"/>
          </a:xfrm>
        </p:spPr>
        <p:txBody>
          <a:bodyPr/>
          <a:lstStyle/>
          <a:p>
            <a:pPr algn="ctr"/>
            <a:br>
              <a:rPr lang="hu-HU" dirty="0"/>
            </a:br>
            <a:r>
              <a:rPr lang="hu-HU" dirty="0"/>
              <a:t>Gazdaságpolitika és makroökonómia</a:t>
            </a:r>
            <a:r>
              <a:rPr lang="en-US" dirty="0"/>
              <a:t> </a:t>
            </a:r>
            <a:r>
              <a:rPr lang="en-US" dirty="0" err="1"/>
              <a:t>szekció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62197835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677343"/>
          </a:xfrm>
        </p:spPr>
        <p:txBody>
          <a:bodyPr/>
          <a:lstStyle/>
          <a:p>
            <a:r>
              <a:rPr lang="hu-HU" dirty="0"/>
              <a:t>Gazdaságpolitika és makroökonómia</a:t>
            </a:r>
            <a:r>
              <a:rPr lang="en-US" dirty="0"/>
              <a:t> </a:t>
            </a:r>
            <a:r>
              <a:rPr lang="en-US" dirty="0" err="1"/>
              <a:t>szekció</a:t>
            </a:r>
            <a:endParaRPr lang="hu-HU" dirty="0"/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>
                <a:solidFill>
                  <a:schemeClr val="bg1"/>
                </a:solidFill>
                <a:latin typeface="+mn-lt"/>
              </a:rPr>
              <a:t>Balogh Zsuzsanna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/>
              <a:t>Témavezető: Sebestyén Géza</a:t>
            </a:r>
          </a:p>
          <a:p>
            <a:endParaRPr lang="hu-HU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DEC5A6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3. helyezett</a:t>
            </a:r>
          </a:p>
        </p:txBody>
      </p:sp>
    </p:spTree>
    <p:extLst>
      <p:ext uri="{BB962C8B-B14F-4D97-AF65-F5344CB8AC3E}">
        <p14:creationId xmlns:p14="http://schemas.microsoft.com/office/powerpoint/2010/main" val="2943682645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677343"/>
          </a:xfrm>
        </p:spPr>
        <p:txBody>
          <a:bodyPr/>
          <a:lstStyle/>
          <a:p>
            <a:r>
              <a:rPr lang="hu-HU" dirty="0"/>
              <a:t>Gazdaságpolitika és makroökonómia</a:t>
            </a:r>
            <a:r>
              <a:rPr lang="en-US" dirty="0"/>
              <a:t> </a:t>
            </a:r>
            <a:r>
              <a:rPr lang="en-US" dirty="0" err="1"/>
              <a:t>szekció</a:t>
            </a:r>
            <a:endParaRPr lang="hu-HU" dirty="0"/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 err="1">
                <a:solidFill>
                  <a:schemeClr val="bg1"/>
                </a:solidFill>
                <a:latin typeface="+mn-lt"/>
              </a:rPr>
              <a:t>Kavas</a:t>
            </a:r>
            <a:r>
              <a:rPr lang="hu-HU" sz="3600" dirty="0">
                <a:solidFill>
                  <a:schemeClr val="bg1"/>
                </a:solidFill>
                <a:latin typeface="+mn-lt"/>
              </a:rPr>
              <a:t> Katalin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/>
              <a:t>Témavezető: </a:t>
            </a:r>
            <a:r>
              <a:rPr lang="hu-HU" dirty="0" err="1"/>
              <a:t>Váry</a:t>
            </a:r>
            <a:r>
              <a:rPr lang="hu-HU" dirty="0"/>
              <a:t> Miklós</a:t>
            </a:r>
          </a:p>
          <a:p>
            <a:endParaRPr lang="hu-HU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E0AA26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1. helyezett</a:t>
            </a:r>
          </a:p>
        </p:txBody>
      </p:sp>
    </p:spTree>
    <p:extLst>
      <p:ext uri="{BB962C8B-B14F-4D97-AF65-F5344CB8AC3E}">
        <p14:creationId xmlns:p14="http://schemas.microsoft.com/office/powerpoint/2010/main" val="2512963873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677343"/>
          </a:xfrm>
        </p:spPr>
        <p:txBody>
          <a:bodyPr/>
          <a:lstStyle/>
          <a:p>
            <a:r>
              <a:rPr lang="hu-HU" dirty="0"/>
              <a:t>Gazdaságpolitika és makroökonómia</a:t>
            </a:r>
            <a:r>
              <a:rPr lang="en-US" dirty="0"/>
              <a:t> </a:t>
            </a:r>
            <a:r>
              <a:rPr lang="en-US" dirty="0" err="1"/>
              <a:t>szekció</a:t>
            </a:r>
            <a:endParaRPr lang="hu-HU" dirty="0"/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 err="1">
                <a:solidFill>
                  <a:schemeClr val="bg1"/>
                </a:solidFill>
                <a:latin typeface="+mn-lt"/>
              </a:rPr>
              <a:t>Ozoróczy</a:t>
            </a:r>
            <a:r>
              <a:rPr lang="hu-HU" sz="3600" dirty="0">
                <a:solidFill>
                  <a:schemeClr val="bg1"/>
                </a:solidFill>
                <a:latin typeface="+mn-lt"/>
              </a:rPr>
              <a:t> Ákos Attila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/>
              <a:t>Témavezetők: Sebestyén Géza és </a:t>
            </a:r>
            <a:r>
              <a:rPr lang="hu-HU" dirty="0" err="1"/>
              <a:t>Dancsik</a:t>
            </a:r>
            <a:r>
              <a:rPr lang="hu-HU" dirty="0"/>
              <a:t> Bálint</a:t>
            </a:r>
          </a:p>
          <a:p>
            <a:endParaRPr lang="hu-HU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E0AA26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1. helyezett</a:t>
            </a:r>
          </a:p>
        </p:txBody>
      </p:sp>
    </p:spTree>
    <p:extLst>
      <p:ext uri="{BB962C8B-B14F-4D97-AF65-F5344CB8AC3E}">
        <p14:creationId xmlns:p14="http://schemas.microsoft.com/office/powerpoint/2010/main" val="2257670205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3BD89843-6B51-4FCC-A4E0-C8C8FDD608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u-HU" dirty="0"/>
              <a:t>Intézmények és gazdasági viselkedés szekció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6DEFB059-3ED4-4E7B-803E-4A59D58DD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9931" y="0"/>
            <a:ext cx="2852069" cy="1710000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C5833F84-4FA0-4364-81B0-616FF0D7C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9930" y="0"/>
            <a:ext cx="2852069" cy="17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225727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677343"/>
          </a:xfrm>
        </p:spPr>
        <p:txBody>
          <a:bodyPr/>
          <a:lstStyle/>
          <a:p>
            <a:r>
              <a:rPr lang="hu-HU" dirty="0"/>
              <a:t>Intézmények és gazdasági viselkedés szekció</a:t>
            </a:r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>
                <a:solidFill>
                  <a:schemeClr val="bg1"/>
                </a:solidFill>
                <a:latin typeface="+mn-lt"/>
              </a:rPr>
              <a:t>Takács Anna és Végh Bálint József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/>
              <a:t>Témavezető: </a:t>
            </a:r>
            <a:r>
              <a:rPr lang="hu-HU" dirty="0" err="1"/>
              <a:t>Madari</a:t>
            </a:r>
            <a:r>
              <a:rPr lang="hu-HU" dirty="0"/>
              <a:t> Zoltán</a:t>
            </a:r>
          </a:p>
          <a:p>
            <a:endParaRPr lang="hu-HU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DEC5A6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3. helyezett</a:t>
            </a:r>
          </a:p>
        </p:txBody>
      </p:sp>
    </p:spTree>
    <p:extLst>
      <p:ext uri="{BB962C8B-B14F-4D97-AF65-F5344CB8AC3E}">
        <p14:creationId xmlns:p14="http://schemas.microsoft.com/office/powerpoint/2010/main" val="3283286348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677343"/>
          </a:xfrm>
        </p:spPr>
        <p:txBody>
          <a:bodyPr/>
          <a:lstStyle/>
          <a:p>
            <a:r>
              <a:rPr lang="hu-HU" dirty="0"/>
              <a:t>Intézmények és gazdasági viselkedés szekció</a:t>
            </a:r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 err="1">
                <a:solidFill>
                  <a:schemeClr val="bg1"/>
                </a:solidFill>
                <a:latin typeface="+mn-lt"/>
              </a:rPr>
              <a:t>Jankovits</a:t>
            </a:r>
            <a:r>
              <a:rPr lang="hu-HU" sz="3600" dirty="0">
                <a:solidFill>
                  <a:schemeClr val="bg1"/>
                </a:solidFill>
                <a:latin typeface="+mn-lt"/>
              </a:rPr>
              <a:t> András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/>
              <a:t>Témavezető: Katona Márton Tamás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A9ABB2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2. helyezett</a:t>
            </a:r>
          </a:p>
        </p:txBody>
      </p:sp>
    </p:spTree>
    <p:extLst>
      <p:ext uri="{BB962C8B-B14F-4D97-AF65-F5344CB8AC3E}">
        <p14:creationId xmlns:p14="http://schemas.microsoft.com/office/powerpoint/2010/main" val="2763035917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677343"/>
          </a:xfrm>
        </p:spPr>
        <p:txBody>
          <a:bodyPr/>
          <a:lstStyle/>
          <a:p>
            <a:r>
              <a:rPr lang="hu-HU" dirty="0"/>
              <a:t>Intézmények és gazdasági viselkedés szekció</a:t>
            </a:r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>
                <a:solidFill>
                  <a:schemeClr val="bg1"/>
                </a:solidFill>
                <a:latin typeface="+mn-lt"/>
              </a:rPr>
              <a:t>Nagy Márton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/>
              <a:t>Témavezető: </a:t>
            </a:r>
            <a:r>
              <a:rPr lang="hu-HU" dirty="0" err="1"/>
              <a:t>Golovics</a:t>
            </a:r>
            <a:r>
              <a:rPr lang="hu-HU" dirty="0"/>
              <a:t> József</a:t>
            </a:r>
          </a:p>
          <a:p>
            <a:endParaRPr lang="hu-HU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E0AA26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1. helyezett</a:t>
            </a:r>
          </a:p>
        </p:txBody>
      </p:sp>
    </p:spTree>
    <p:extLst>
      <p:ext uri="{BB962C8B-B14F-4D97-AF65-F5344CB8AC3E}">
        <p14:creationId xmlns:p14="http://schemas.microsoft.com/office/powerpoint/2010/main" val="3743660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677343"/>
          </a:xfrm>
        </p:spPr>
        <p:txBody>
          <a:bodyPr/>
          <a:lstStyle/>
          <a:p>
            <a:r>
              <a:rPr lang="hu-HU" dirty="0"/>
              <a:t>Best </a:t>
            </a:r>
            <a:r>
              <a:rPr lang="hu-HU" dirty="0" err="1"/>
              <a:t>Paper</a:t>
            </a:r>
            <a:r>
              <a:rPr lang="hu-HU" dirty="0"/>
              <a:t> díjak</a:t>
            </a:r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>
                <a:solidFill>
                  <a:schemeClr val="bg1"/>
                </a:solidFill>
                <a:latin typeface="+mn-lt"/>
              </a:rPr>
              <a:t>Varga Virág Judit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ctr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r>
              <a:rPr lang="en-US" dirty="0"/>
              <a:t>A </a:t>
            </a:r>
            <a:r>
              <a:rPr lang="en-US" dirty="0" err="1"/>
              <a:t>kompenzáció</a:t>
            </a:r>
            <a:r>
              <a:rPr lang="en-US" dirty="0"/>
              <a:t> </a:t>
            </a:r>
            <a:r>
              <a:rPr lang="en-US" dirty="0" err="1"/>
              <a:t>szerepe</a:t>
            </a:r>
            <a:r>
              <a:rPr lang="en-US" dirty="0"/>
              <a:t> a </a:t>
            </a:r>
            <a:r>
              <a:rPr lang="en-US" dirty="0" err="1"/>
              <a:t>munkaerőmegtartásban</a:t>
            </a:r>
            <a:r>
              <a:rPr lang="en-US" dirty="0"/>
              <a:t> a </a:t>
            </a:r>
            <a:r>
              <a:rPr lang="en-US" dirty="0" err="1"/>
              <a:t>vendéglátás</a:t>
            </a:r>
            <a:r>
              <a:rPr lang="en-US" dirty="0"/>
              <a:t> </a:t>
            </a:r>
            <a:r>
              <a:rPr lang="en-US" dirty="0" err="1"/>
              <a:t>területén</a:t>
            </a:r>
            <a:endParaRPr lang="en-US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24299" y="5225141"/>
            <a:ext cx="4343401" cy="953986"/>
          </a:xfrm>
          <a:prstGeom prst="rect">
            <a:avLst/>
          </a:prstGeom>
          <a:solidFill>
            <a:srgbClr val="C00000"/>
          </a:solidFill>
          <a:ln>
            <a:solidFill>
              <a:srgbClr val="A9ABB2"/>
            </a:solidFill>
          </a:ln>
        </p:spPr>
        <p:txBody>
          <a:bodyPr lIns="0" tIns="0" rIns="0" bIns="0" anchor="ctr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hu-HU" i="1" dirty="0">
                <a:solidFill>
                  <a:schemeClr val="bg1"/>
                </a:solidFill>
              </a:rPr>
              <a:t>Témavezető: Harmat Vanda Daniella</a:t>
            </a:r>
          </a:p>
        </p:txBody>
      </p:sp>
    </p:spTree>
    <p:extLst>
      <p:ext uri="{BB962C8B-B14F-4D97-AF65-F5344CB8AC3E}">
        <p14:creationId xmlns:p14="http://schemas.microsoft.com/office/powerpoint/2010/main" val="1727488085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3BD89843-6B51-4FCC-A4E0-C8C8FDD608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br>
              <a:rPr lang="hu-HU" dirty="0"/>
            </a:br>
            <a:r>
              <a:rPr lang="hu-HU" dirty="0"/>
              <a:t>Közgazdálkodás és közpolitika szekció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6DEFB059-3ED4-4E7B-803E-4A59D58DD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9931" y="0"/>
            <a:ext cx="2852069" cy="1710000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C5833F84-4FA0-4364-81B0-616FF0D7C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9930" y="0"/>
            <a:ext cx="2852069" cy="17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636995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677343"/>
          </a:xfrm>
        </p:spPr>
        <p:txBody>
          <a:bodyPr/>
          <a:lstStyle/>
          <a:p>
            <a:r>
              <a:rPr lang="hu-HU" dirty="0"/>
              <a:t>Közgazdálkodás és közpolitika szekció</a:t>
            </a:r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>
                <a:solidFill>
                  <a:schemeClr val="bg1"/>
                </a:solidFill>
                <a:latin typeface="+mn-lt"/>
              </a:rPr>
              <a:t>Tóth Máté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/>
              <a:t>Témavezető: Katona Márton Tamás</a:t>
            </a:r>
          </a:p>
          <a:p>
            <a:endParaRPr lang="hu-HU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A9ABB2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2. helyezett</a:t>
            </a:r>
          </a:p>
        </p:txBody>
      </p:sp>
      <p:sp>
        <p:nvSpPr>
          <p:cNvPr id="2" name="Cím 5">
            <a:extLst>
              <a:ext uri="{FF2B5EF4-FFF2-40B4-BE49-F238E27FC236}">
                <a16:creationId xmlns:a16="http://schemas.microsoft.com/office/drawing/2014/main" id="{C659838E-DA64-CC29-E911-A41A2E5A26EB}"/>
              </a:ext>
            </a:extLst>
          </p:cNvPr>
          <p:cNvSpPr txBox="1">
            <a:spLocks/>
          </p:cNvSpPr>
          <p:nvPr/>
        </p:nvSpPr>
        <p:spPr>
          <a:xfrm>
            <a:off x="3906964" y="5225142"/>
            <a:ext cx="4343401" cy="1099458"/>
          </a:xfrm>
          <a:prstGeom prst="rect">
            <a:avLst/>
          </a:prstGeom>
          <a:solidFill>
            <a:srgbClr val="DEC5A6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3. helyezett</a:t>
            </a:r>
          </a:p>
        </p:txBody>
      </p:sp>
    </p:spTree>
    <p:extLst>
      <p:ext uri="{BB962C8B-B14F-4D97-AF65-F5344CB8AC3E}">
        <p14:creationId xmlns:p14="http://schemas.microsoft.com/office/powerpoint/2010/main" val="1935993407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677343"/>
          </a:xfrm>
        </p:spPr>
        <p:txBody>
          <a:bodyPr/>
          <a:lstStyle/>
          <a:p>
            <a:r>
              <a:rPr lang="hu-HU" dirty="0"/>
              <a:t>Közgazdálkodás és közpolitika szekció</a:t>
            </a:r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>
                <a:solidFill>
                  <a:schemeClr val="bg1"/>
                </a:solidFill>
                <a:latin typeface="+mn-lt"/>
              </a:rPr>
              <a:t>Boga Balázs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/>
              <a:t>Témavezető: Molnár Gábor Tamás</a:t>
            </a:r>
          </a:p>
          <a:p>
            <a:endParaRPr lang="hu-HU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E0AA26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1. helyezett</a:t>
            </a:r>
          </a:p>
        </p:txBody>
      </p:sp>
    </p:spTree>
    <p:extLst>
      <p:ext uri="{BB962C8B-B14F-4D97-AF65-F5344CB8AC3E}">
        <p14:creationId xmlns:p14="http://schemas.microsoft.com/office/powerpoint/2010/main" val="3026168024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677343"/>
          </a:xfrm>
        </p:spPr>
        <p:txBody>
          <a:bodyPr/>
          <a:lstStyle/>
          <a:p>
            <a:r>
              <a:rPr lang="hu-HU" dirty="0"/>
              <a:t>Közgazdálkodás és közpolitika szekció</a:t>
            </a:r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>
                <a:solidFill>
                  <a:schemeClr val="bg1"/>
                </a:solidFill>
                <a:latin typeface="+mn-lt"/>
              </a:rPr>
              <a:t>Lukács Emma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/>
              <a:t>Témavezetők: Benedek Márton és </a:t>
            </a:r>
            <a:r>
              <a:rPr lang="hu-HU" dirty="0" err="1"/>
              <a:t>Gánics</a:t>
            </a:r>
            <a:r>
              <a:rPr lang="hu-HU" dirty="0"/>
              <a:t> Gergely</a:t>
            </a:r>
          </a:p>
          <a:p>
            <a:endParaRPr lang="hu-HU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E0AA26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1. helyezett</a:t>
            </a:r>
          </a:p>
        </p:txBody>
      </p:sp>
    </p:spTree>
    <p:extLst>
      <p:ext uri="{BB962C8B-B14F-4D97-AF65-F5344CB8AC3E}">
        <p14:creationId xmlns:p14="http://schemas.microsoft.com/office/powerpoint/2010/main" val="1483960209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3BD89843-6B51-4FCC-A4E0-C8C8FDD608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br>
              <a:rPr lang="hu-HU" dirty="0"/>
            </a:br>
            <a:r>
              <a:rPr lang="hu-HU" dirty="0"/>
              <a:t>Pénzügyi </a:t>
            </a:r>
            <a:r>
              <a:rPr lang="hu-HU" dirty="0" err="1"/>
              <a:t>ökonometria</a:t>
            </a:r>
            <a:r>
              <a:rPr lang="hu-HU" dirty="0"/>
              <a:t> szekció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6DEFB059-3ED4-4E7B-803E-4A59D58DD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9931" y="0"/>
            <a:ext cx="2852069" cy="1710000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C5833F84-4FA0-4364-81B0-616FF0D7C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9930" y="0"/>
            <a:ext cx="2852069" cy="17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466592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677343"/>
          </a:xfrm>
        </p:spPr>
        <p:txBody>
          <a:bodyPr/>
          <a:lstStyle/>
          <a:p>
            <a:r>
              <a:rPr lang="hu-HU" dirty="0"/>
              <a:t>Pénzügyi </a:t>
            </a:r>
            <a:r>
              <a:rPr lang="hu-HU" dirty="0" err="1"/>
              <a:t>ökonometria</a:t>
            </a:r>
            <a:r>
              <a:rPr lang="hu-HU" dirty="0"/>
              <a:t> szekció</a:t>
            </a:r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>
                <a:solidFill>
                  <a:schemeClr val="bg1"/>
                </a:solidFill>
                <a:latin typeface="+mn-lt"/>
              </a:rPr>
              <a:t>Lázár Viktor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/>
              <a:t>Témavezető: Badics Milán Csaba</a:t>
            </a:r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DEC5A6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3. helyezett</a:t>
            </a:r>
          </a:p>
        </p:txBody>
      </p:sp>
    </p:spTree>
    <p:extLst>
      <p:ext uri="{BB962C8B-B14F-4D97-AF65-F5344CB8AC3E}">
        <p14:creationId xmlns:p14="http://schemas.microsoft.com/office/powerpoint/2010/main" val="4231682612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677343"/>
          </a:xfrm>
        </p:spPr>
        <p:txBody>
          <a:bodyPr/>
          <a:lstStyle/>
          <a:p>
            <a:r>
              <a:rPr lang="hu-HU" dirty="0"/>
              <a:t>Pénzügyi </a:t>
            </a:r>
            <a:r>
              <a:rPr lang="hu-HU" dirty="0" err="1"/>
              <a:t>ökonometria</a:t>
            </a:r>
            <a:r>
              <a:rPr lang="hu-HU" dirty="0"/>
              <a:t> szekció</a:t>
            </a:r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>
                <a:solidFill>
                  <a:schemeClr val="bg1"/>
                </a:solidFill>
                <a:latin typeface="+mn-lt"/>
              </a:rPr>
              <a:t>Székely György József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/>
              <a:t>Témavezető: Badics Milán Csaba</a:t>
            </a:r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A9ABB2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2. helyezett</a:t>
            </a:r>
          </a:p>
        </p:txBody>
      </p:sp>
    </p:spTree>
    <p:extLst>
      <p:ext uri="{BB962C8B-B14F-4D97-AF65-F5344CB8AC3E}">
        <p14:creationId xmlns:p14="http://schemas.microsoft.com/office/powerpoint/2010/main" val="3111801658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677343"/>
          </a:xfrm>
        </p:spPr>
        <p:txBody>
          <a:bodyPr/>
          <a:lstStyle/>
          <a:p>
            <a:r>
              <a:rPr lang="hu-HU" dirty="0"/>
              <a:t>Pénzügyi </a:t>
            </a:r>
            <a:r>
              <a:rPr lang="hu-HU" dirty="0" err="1"/>
              <a:t>ökonometria</a:t>
            </a:r>
            <a:r>
              <a:rPr lang="hu-HU" dirty="0"/>
              <a:t> szekció</a:t>
            </a:r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>
                <a:solidFill>
                  <a:schemeClr val="bg1"/>
                </a:solidFill>
                <a:latin typeface="+mn-lt"/>
              </a:rPr>
              <a:t>Kiss László Marcell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/>
              <a:t>Témavezető: </a:t>
            </a:r>
            <a:r>
              <a:rPr lang="hu-HU" dirty="0" err="1"/>
              <a:t>Madari</a:t>
            </a:r>
            <a:r>
              <a:rPr lang="hu-HU" dirty="0"/>
              <a:t> Zoltán</a:t>
            </a:r>
          </a:p>
          <a:p>
            <a:endParaRPr lang="hu-HU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E0AA26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1. helyezett</a:t>
            </a:r>
          </a:p>
        </p:txBody>
      </p:sp>
    </p:spTree>
    <p:extLst>
      <p:ext uri="{BB962C8B-B14F-4D97-AF65-F5344CB8AC3E}">
        <p14:creationId xmlns:p14="http://schemas.microsoft.com/office/powerpoint/2010/main" val="510637420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1C1603BE-0B0A-4659-BE1B-FA4A31273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9931" y="0"/>
            <a:ext cx="2852069" cy="1710000"/>
          </a:xfrm>
          <a:prstGeom prst="rect">
            <a:avLst/>
          </a:prstGeom>
        </p:spPr>
      </p:pic>
      <p:sp>
        <p:nvSpPr>
          <p:cNvPr id="7" name="Cím 2">
            <a:extLst>
              <a:ext uri="{FF2B5EF4-FFF2-40B4-BE49-F238E27FC236}">
                <a16:creationId xmlns:a16="http://schemas.microsoft.com/office/drawing/2014/main" id="{510F5389-24DB-4008-A9E8-B028D26A7A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1814" y="1557353"/>
            <a:ext cx="11096623" cy="1871647"/>
          </a:xfrm>
        </p:spPr>
        <p:txBody>
          <a:bodyPr/>
          <a:lstStyle/>
          <a:p>
            <a:pPr algn="ctr"/>
            <a:br>
              <a:rPr lang="hu-HU" dirty="0"/>
            </a:br>
            <a:r>
              <a:rPr lang="hu-HU" dirty="0"/>
              <a:t>Statisztika és </a:t>
            </a:r>
            <a:r>
              <a:rPr lang="hu-HU" dirty="0" err="1"/>
              <a:t>ökonometriai</a:t>
            </a:r>
            <a:r>
              <a:rPr lang="hu-HU" dirty="0"/>
              <a:t> szekció</a:t>
            </a:r>
          </a:p>
        </p:txBody>
      </p:sp>
    </p:spTree>
    <p:extLst>
      <p:ext uri="{BB962C8B-B14F-4D97-AF65-F5344CB8AC3E}">
        <p14:creationId xmlns:p14="http://schemas.microsoft.com/office/powerpoint/2010/main" val="2211705128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677343"/>
          </a:xfrm>
        </p:spPr>
        <p:txBody>
          <a:bodyPr/>
          <a:lstStyle/>
          <a:p>
            <a:r>
              <a:rPr lang="hu-HU" dirty="0"/>
              <a:t>Statisztika és </a:t>
            </a:r>
            <a:r>
              <a:rPr lang="hu-HU" dirty="0" err="1"/>
              <a:t>ökonometriai</a:t>
            </a:r>
            <a:r>
              <a:rPr lang="hu-HU" dirty="0"/>
              <a:t> szekció</a:t>
            </a:r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pt-BR" sz="3600" dirty="0">
                <a:solidFill>
                  <a:schemeClr val="bg1"/>
                </a:solidFill>
                <a:latin typeface="+mn-lt"/>
              </a:rPr>
              <a:t>Zareczky András Zsombor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/>
              <a:t>Témavezető: </a:t>
            </a:r>
            <a:r>
              <a:rPr lang="hu-HU" dirty="0" err="1"/>
              <a:t>Madari</a:t>
            </a:r>
            <a:r>
              <a:rPr lang="hu-HU" dirty="0"/>
              <a:t> Zoltán</a:t>
            </a:r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DEC5A6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3. helyezett</a:t>
            </a:r>
          </a:p>
        </p:txBody>
      </p:sp>
    </p:spTree>
    <p:extLst>
      <p:ext uri="{BB962C8B-B14F-4D97-AF65-F5344CB8AC3E}">
        <p14:creationId xmlns:p14="http://schemas.microsoft.com/office/powerpoint/2010/main" val="6572677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87773B61-6637-4234-9AC2-48D554137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9931" y="0"/>
            <a:ext cx="2852069" cy="17100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E7E1D8A1-BCAC-47AE-AF55-BF2C0D325B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0300" y="1154828"/>
            <a:ext cx="11096623" cy="1871647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br>
              <a:rPr lang="hu-HU" dirty="0"/>
            </a:br>
            <a:r>
              <a:rPr lang="hu-HU" dirty="0"/>
              <a:t>ENGLISH SECTIONS</a:t>
            </a:r>
            <a:br>
              <a:rPr lang="hu-HU" dirty="0"/>
            </a:br>
            <a:endParaRPr lang="hu-HU" dirty="0"/>
          </a:p>
        </p:txBody>
      </p:sp>
      <p:sp>
        <p:nvSpPr>
          <p:cNvPr id="6" name="Dátum helye 2">
            <a:extLst>
              <a:ext uri="{FF2B5EF4-FFF2-40B4-BE49-F238E27FC236}">
                <a16:creationId xmlns:a16="http://schemas.microsoft.com/office/drawing/2014/main" id="{CDE3BB83-35D6-4254-A131-FAAC12AB4D9D}"/>
              </a:ext>
            </a:extLst>
          </p:cNvPr>
          <p:cNvSpPr txBox="1">
            <a:spLocks/>
          </p:cNvSpPr>
          <p:nvPr/>
        </p:nvSpPr>
        <p:spPr>
          <a:xfrm>
            <a:off x="4724400" y="4823076"/>
            <a:ext cx="2743200" cy="184105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800" dirty="0"/>
              <a:t>2023.05.25.</a:t>
            </a:r>
          </a:p>
        </p:txBody>
      </p:sp>
      <p:pic>
        <p:nvPicPr>
          <p:cNvPr id="8" name="Ábra 7">
            <a:extLst>
              <a:ext uri="{FF2B5EF4-FFF2-40B4-BE49-F238E27FC236}">
                <a16:creationId xmlns:a16="http://schemas.microsoft.com/office/drawing/2014/main" id="{75669E13-038E-4409-B16A-DBD66B4B9F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8716821">
            <a:off x="545451" y="5159798"/>
            <a:ext cx="1379721" cy="1619177"/>
          </a:xfrm>
          <a:prstGeom prst="rect">
            <a:avLst/>
          </a:prstGeom>
        </p:spPr>
      </p:pic>
      <p:pic>
        <p:nvPicPr>
          <p:cNvPr id="9" name="Ábra 8">
            <a:extLst>
              <a:ext uri="{FF2B5EF4-FFF2-40B4-BE49-F238E27FC236}">
                <a16:creationId xmlns:a16="http://schemas.microsoft.com/office/drawing/2014/main" id="{278669DD-F176-462E-A13A-54687FE832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3891" y="5551415"/>
            <a:ext cx="558730" cy="55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614121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677343"/>
          </a:xfrm>
        </p:spPr>
        <p:txBody>
          <a:bodyPr/>
          <a:lstStyle/>
          <a:p>
            <a:r>
              <a:rPr lang="hu-HU" dirty="0"/>
              <a:t>Statisztika és </a:t>
            </a:r>
            <a:r>
              <a:rPr lang="hu-HU" dirty="0" err="1"/>
              <a:t>ökonometriai</a:t>
            </a:r>
            <a:r>
              <a:rPr lang="hu-HU" dirty="0"/>
              <a:t> szekció</a:t>
            </a:r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pt-BR" sz="3600" dirty="0">
                <a:solidFill>
                  <a:schemeClr val="bg1"/>
                </a:solidFill>
                <a:latin typeface="+mn-lt"/>
              </a:rPr>
              <a:t>Lukács Emma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/>
              <a:t>Témavezető: Ferenci Tamás</a:t>
            </a:r>
          </a:p>
          <a:p>
            <a:endParaRPr lang="hu-HU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DEC5A6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3. helyezett</a:t>
            </a:r>
          </a:p>
        </p:txBody>
      </p:sp>
      <p:sp>
        <p:nvSpPr>
          <p:cNvPr id="2" name="Cím 5">
            <a:extLst>
              <a:ext uri="{FF2B5EF4-FFF2-40B4-BE49-F238E27FC236}">
                <a16:creationId xmlns:a16="http://schemas.microsoft.com/office/drawing/2014/main" id="{C4D86BD1-CC60-1FB2-377C-6044CE81D227}"/>
              </a:ext>
            </a:extLst>
          </p:cNvPr>
          <p:cNvSpPr txBox="1">
            <a:spLocks/>
          </p:cNvSpPr>
          <p:nvPr/>
        </p:nvSpPr>
        <p:spPr>
          <a:xfrm>
            <a:off x="3906964" y="5225142"/>
            <a:ext cx="4343401" cy="1099458"/>
          </a:xfrm>
          <a:prstGeom prst="rect">
            <a:avLst/>
          </a:prstGeom>
          <a:solidFill>
            <a:srgbClr val="A9ABB2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2. helyezett</a:t>
            </a:r>
          </a:p>
        </p:txBody>
      </p:sp>
    </p:spTree>
    <p:extLst>
      <p:ext uri="{BB962C8B-B14F-4D97-AF65-F5344CB8AC3E}">
        <p14:creationId xmlns:p14="http://schemas.microsoft.com/office/powerpoint/2010/main" val="308881043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677343"/>
          </a:xfrm>
        </p:spPr>
        <p:txBody>
          <a:bodyPr/>
          <a:lstStyle/>
          <a:p>
            <a:r>
              <a:rPr lang="hu-HU" dirty="0"/>
              <a:t>Statisztika és </a:t>
            </a:r>
            <a:r>
              <a:rPr lang="hu-HU" dirty="0" err="1"/>
              <a:t>ökonometriai</a:t>
            </a:r>
            <a:r>
              <a:rPr lang="hu-HU" dirty="0"/>
              <a:t> szekció</a:t>
            </a:r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 err="1">
                <a:solidFill>
                  <a:schemeClr val="bg1"/>
                </a:solidFill>
                <a:latin typeface="+mn-lt"/>
              </a:rPr>
              <a:t>Szőnyi</a:t>
            </a:r>
            <a:r>
              <a:rPr lang="hu-HU" sz="3600" dirty="0">
                <a:solidFill>
                  <a:schemeClr val="bg1"/>
                </a:solidFill>
                <a:latin typeface="+mn-lt"/>
              </a:rPr>
              <a:t> Dávid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/>
              <a:t>Témavezető: </a:t>
            </a:r>
            <a:r>
              <a:rPr lang="hu-HU" dirty="0" err="1"/>
              <a:t>Madari</a:t>
            </a:r>
            <a:r>
              <a:rPr lang="hu-HU" dirty="0"/>
              <a:t> Zoltán és Mák Fruzsina</a:t>
            </a:r>
          </a:p>
          <a:p>
            <a:endParaRPr lang="hu-HU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E0AA26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1. helyezett</a:t>
            </a:r>
          </a:p>
        </p:txBody>
      </p:sp>
    </p:spTree>
    <p:extLst>
      <p:ext uri="{BB962C8B-B14F-4D97-AF65-F5344CB8AC3E}">
        <p14:creationId xmlns:p14="http://schemas.microsoft.com/office/powerpoint/2010/main" val="165509754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3BD89843-6B51-4FCC-A4E0-C8C8FDD608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br>
              <a:rPr lang="hu-HU" dirty="0"/>
            </a:br>
            <a:r>
              <a:rPr lang="hu-HU" dirty="0"/>
              <a:t>Viselkedési közgazdaságtan szekció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6DEFB059-3ED4-4E7B-803E-4A59D58DD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9931" y="0"/>
            <a:ext cx="2852069" cy="1710000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C5833F84-4FA0-4364-81B0-616FF0D7C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9930" y="0"/>
            <a:ext cx="2852069" cy="17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833223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677343"/>
          </a:xfrm>
        </p:spPr>
        <p:txBody>
          <a:bodyPr/>
          <a:lstStyle/>
          <a:p>
            <a:r>
              <a:rPr lang="hu-HU" dirty="0"/>
              <a:t>Viselkedési közgazdaságtan szekció</a:t>
            </a:r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pt-BR" sz="3600" dirty="0">
                <a:solidFill>
                  <a:schemeClr val="bg1"/>
                </a:solidFill>
                <a:latin typeface="+mn-lt"/>
              </a:rPr>
              <a:t>Nagy Tünde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/>
              <a:t>Témavezető: </a:t>
            </a:r>
            <a:r>
              <a:rPr lang="hu-HU" dirty="0" err="1"/>
              <a:t>Petróczy</a:t>
            </a:r>
            <a:r>
              <a:rPr lang="hu-HU" dirty="0"/>
              <a:t> Dóra Gréta</a:t>
            </a:r>
          </a:p>
          <a:p>
            <a:endParaRPr lang="hu-HU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DEC5A6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3. helyezett</a:t>
            </a:r>
          </a:p>
        </p:txBody>
      </p:sp>
    </p:spTree>
    <p:extLst>
      <p:ext uri="{BB962C8B-B14F-4D97-AF65-F5344CB8AC3E}">
        <p14:creationId xmlns:p14="http://schemas.microsoft.com/office/powerpoint/2010/main" val="1948903642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677343"/>
          </a:xfrm>
        </p:spPr>
        <p:txBody>
          <a:bodyPr/>
          <a:lstStyle/>
          <a:p>
            <a:r>
              <a:rPr lang="hu-HU" dirty="0"/>
              <a:t>Viselkedési közgazdaságtan szekció</a:t>
            </a:r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 err="1">
                <a:solidFill>
                  <a:schemeClr val="bg1"/>
                </a:solidFill>
                <a:latin typeface="+mn-lt"/>
              </a:rPr>
              <a:t>Sáfi</a:t>
            </a:r>
            <a:r>
              <a:rPr lang="hu-HU" sz="3600" dirty="0">
                <a:solidFill>
                  <a:schemeClr val="bg1"/>
                </a:solidFill>
                <a:latin typeface="+mn-lt"/>
              </a:rPr>
              <a:t> Lilla Tünde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/>
              <a:t>Témavezetők: </a:t>
            </a:r>
            <a:r>
              <a:rPr lang="hu-HU" dirty="0" err="1"/>
              <a:t>Mágó</a:t>
            </a:r>
            <a:r>
              <a:rPr lang="hu-HU" dirty="0"/>
              <a:t> Mánuel László és </a:t>
            </a:r>
            <a:r>
              <a:rPr lang="hu-HU" dirty="0" err="1"/>
              <a:t>Neszveda</a:t>
            </a:r>
            <a:r>
              <a:rPr lang="hu-HU" dirty="0"/>
              <a:t> Gábor</a:t>
            </a:r>
          </a:p>
          <a:p>
            <a:endParaRPr lang="hu-HU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A9ABB2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2. helyezett</a:t>
            </a:r>
          </a:p>
        </p:txBody>
      </p:sp>
    </p:spTree>
    <p:extLst>
      <p:ext uri="{BB962C8B-B14F-4D97-AF65-F5344CB8AC3E}">
        <p14:creationId xmlns:p14="http://schemas.microsoft.com/office/powerpoint/2010/main" val="1918781470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677343"/>
          </a:xfrm>
        </p:spPr>
        <p:txBody>
          <a:bodyPr/>
          <a:lstStyle/>
          <a:p>
            <a:r>
              <a:rPr lang="hu-HU" dirty="0"/>
              <a:t>Viselkedési közgazdaságtan szekció</a:t>
            </a:r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>
                <a:solidFill>
                  <a:schemeClr val="bg1"/>
                </a:solidFill>
                <a:latin typeface="+mn-lt"/>
              </a:rPr>
              <a:t>Megyeri Orsolya Nóra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/>
              <a:t>Témavezető: Bakó Barna</a:t>
            </a:r>
          </a:p>
          <a:p>
            <a:endParaRPr lang="hu-HU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E0AA26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1. helyezett</a:t>
            </a:r>
          </a:p>
        </p:txBody>
      </p:sp>
    </p:spTree>
    <p:extLst>
      <p:ext uri="{BB962C8B-B14F-4D97-AF65-F5344CB8AC3E}">
        <p14:creationId xmlns:p14="http://schemas.microsoft.com/office/powerpoint/2010/main" val="3141279240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87773B61-6637-4234-9AC2-48D554137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9931" y="0"/>
            <a:ext cx="2852069" cy="17100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E7E1D8A1-BCAC-47AE-AF55-BF2C0D325B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0300" y="1099100"/>
            <a:ext cx="11096623" cy="1871647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hu-HU" sz="3800" cap="small" dirty="0"/>
              <a:t>Társadalomtudományi Tudományterület </a:t>
            </a:r>
            <a:br>
              <a:rPr lang="hu-HU" sz="3800" cap="small" dirty="0"/>
            </a:br>
            <a:r>
              <a:rPr lang="hu-HU" sz="3800" cap="small" dirty="0"/>
              <a:t>Szekciói</a:t>
            </a:r>
            <a:br>
              <a:rPr lang="hu-HU" sz="3800" cap="small" dirty="0"/>
            </a:br>
            <a:r>
              <a:rPr lang="hu-HU" sz="3800" cap="small" dirty="0" err="1"/>
              <a:t>Sections</a:t>
            </a:r>
            <a:r>
              <a:rPr lang="hu-HU" sz="3800" cap="small" dirty="0"/>
              <a:t> of </a:t>
            </a:r>
            <a:r>
              <a:rPr lang="hu-HU" sz="3800" cap="small" dirty="0" err="1"/>
              <a:t>Social</a:t>
            </a:r>
            <a:r>
              <a:rPr lang="hu-HU" sz="3800" cap="small" dirty="0"/>
              <a:t> </a:t>
            </a:r>
            <a:r>
              <a:rPr lang="hu-HU" sz="3800" cap="small" dirty="0" err="1"/>
              <a:t>Sciences</a:t>
            </a:r>
            <a:endParaRPr lang="hu-HU" sz="3800" cap="small" dirty="0"/>
          </a:p>
        </p:txBody>
      </p:sp>
      <p:sp>
        <p:nvSpPr>
          <p:cNvPr id="6" name="Dátum helye 2">
            <a:extLst>
              <a:ext uri="{FF2B5EF4-FFF2-40B4-BE49-F238E27FC236}">
                <a16:creationId xmlns:a16="http://schemas.microsoft.com/office/drawing/2014/main" id="{CDE3BB83-35D6-4254-A131-FAAC12AB4D9D}"/>
              </a:ext>
            </a:extLst>
          </p:cNvPr>
          <p:cNvSpPr txBox="1">
            <a:spLocks/>
          </p:cNvSpPr>
          <p:nvPr/>
        </p:nvSpPr>
        <p:spPr>
          <a:xfrm>
            <a:off x="4724400" y="4823076"/>
            <a:ext cx="2743200" cy="184105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2800" dirty="0"/>
              <a:t>2023.05.25</a:t>
            </a:r>
          </a:p>
        </p:txBody>
      </p:sp>
      <p:pic>
        <p:nvPicPr>
          <p:cNvPr id="8" name="Ábra 7">
            <a:extLst>
              <a:ext uri="{FF2B5EF4-FFF2-40B4-BE49-F238E27FC236}">
                <a16:creationId xmlns:a16="http://schemas.microsoft.com/office/drawing/2014/main" id="{75669E13-038E-4409-B16A-DBD66B4B9F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8716821">
            <a:off x="545451" y="5159798"/>
            <a:ext cx="1379721" cy="1619177"/>
          </a:xfrm>
          <a:prstGeom prst="rect">
            <a:avLst/>
          </a:prstGeom>
        </p:spPr>
      </p:pic>
      <p:pic>
        <p:nvPicPr>
          <p:cNvPr id="9" name="Ábra 8">
            <a:extLst>
              <a:ext uri="{FF2B5EF4-FFF2-40B4-BE49-F238E27FC236}">
                <a16:creationId xmlns:a16="http://schemas.microsoft.com/office/drawing/2014/main" id="{278669DD-F176-462E-A13A-54687FE832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3891" y="5551415"/>
            <a:ext cx="558730" cy="55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215838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1C1603BE-0B0A-4659-BE1B-FA4A31273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9931" y="0"/>
            <a:ext cx="2852069" cy="1710000"/>
          </a:xfrm>
          <a:prstGeom prst="rect">
            <a:avLst/>
          </a:prstGeom>
        </p:spPr>
      </p:pic>
      <p:sp>
        <p:nvSpPr>
          <p:cNvPr id="7" name="Cím 2">
            <a:extLst>
              <a:ext uri="{FF2B5EF4-FFF2-40B4-BE49-F238E27FC236}">
                <a16:creationId xmlns:a16="http://schemas.microsoft.com/office/drawing/2014/main" id="{510F5389-24DB-4008-A9E8-B028D26A7A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1814" y="1557353"/>
            <a:ext cx="11096623" cy="1871647"/>
          </a:xfrm>
        </p:spPr>
        <p:txBody>
          <a:bodyPr/>
          <a:lstStyle/>
          <a:p>
            <a:pPr algn="ctr"/>
            <a:br>
              <a:rPr lang="hu-HU" dirty="0"/>
            </a:br>
            <a:r>
              <a:rPr lang="hu-HU" dirty="0"/>
              <a:t>Európa szekció</a:t>
            </a:r>
          </a:p>
        </p:txBody>
      </p:sp>
    </p:spTree>
    <p:extLst>
      <p:ext uri="{BB962C8B-B14F-4D97-AF65-F5344CB8AC3E}">
        <p14:creationId xmlns:p14="http://schemas.microsoft.com/office/powerpoint/2010/main" val="3683152272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677343"/>
          </a:xfrm>
        </p:spPr>
        <p:txBody>
          <a:bodyPr/>
          <a:lstStyle/>
          <a:p>
            <a:r>
              <a:rPr lang="hu-HU" dirty="0"/>
              <a:t>Európa szekció</a:t>
            </a:r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>
                <a:solidFill>
                  <a:schemeClr val="bg1"/>
                </a:solidFill>
                <a:latin typeface="+mn-lt"/>
              </a:rPr>
              <a:t>Ungvári Borbála Zoé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/>
              <a:t>Témavezetők: Szalai Máté és Polyák Pálma</a:t>
            </a:r>
          </a:p>
          <a:p>
            <a:endParaRPr lang="hu-HU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E0AA26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1. helyezett</a:t>
            </a:r>
          </a:p>
        </p:txBody>
      </p:sp>
      <p:sp>
        <p:nvSpPr>
          <p:cNvPr id="2" name="Cím 5">
            <a:extLst>
              <a:ext uri="{FF2B5EF4-FFF2-40B4-BE49-F238E27FC236}">
                <a16:creationId xmlns:a16="http://schemas.microsoft.com/office/drawing/2014/main" id="{5DE708CB-2D03-F70D-8F3E-2EB71BA89C98}"/>
              </a:ext>
            </a:extLst>
          </p:cNvPr>
          <p:cNvSpPr txBox="1">
            <a:spLocks/>
          </p:cNvSpPr>
          <p:nvPr/>
        </p:nvSpPr>
        <p:spPr>
          <a:xfrm>
            <a:off x="3906964" y="5225142"/>
            <a:ext cx="4343401" cy="1099458"/>
          </a:xfrm>
          <a:prstGeom prst="rect">
            <a:avLst/>
          </a:prstGeom>
          <a:solidFill>
            <a:srgbClr val="A9ABB2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2. helyezett</a:t>
            </a:r>
          </a:p>
        </p:txBody>
      </p:sp>
    </p:spTree>
    <p:extLst>
      <p:ext uri="{BB962C8B-B14F-4D97-AF65-F5344CB8AC3E}">
        <p14:creationId xmlns:p14="http://schemas.microsoft.com/office/powerpoint/2010/main" val="3677846683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677343"/>
          </a:xfrm>
        </p:spPr>
        <p:txBody>
          <a:bodyPr/>
          <a:lstStyle/>
          <a:p>
            <a:r>
              <a:rPr lang="hu-HU" dirty="0"/>
              <a:t>Európa szekció</a:t>
            </a:r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>
                <a:solidFill>
                  <a:schemeClr val="bg1"/>
                </a:solidFill>
                <a:latin typeface="+mn-lt"/>
              </a:rPr>
              <a:t>Nagy Márton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/>
              <a:t>Témavezetők: Medve-Bálint Gergő és Szánthó Péter István</a:t>
            </a:r>
          </a:p>
          <a:p>
            <a:endParaRPr lang="hu-HU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E0AA26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1. helyezett</a:t>
            </a:r>
          </a:p>
        </p:txBody>
      </p:sp>
    </p:spTree>
    <p:extLst>
      <p:ext uri="{BB962C8B-B14F-4D97-AF65-F5344CB8AC3E}">
        <p14:creationId xmlns:p14="http://schemas.microsoft.com/office/powerpoint/2010/main" val="2322247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87773B61-6637-4234-9AC2-48D554137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9931" y="0"/>
            <a:ext cx="2852069" cy="17100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E7E1D8A1-BCAC-47AE-AF55-BF2C0D325B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0300" y="866828"/>
            <a:ext cx="11096623" cy="1871647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hu-HU" sz="3200" cap="small" dirty="0"/>
              <a:t>A Budapesti Corvinus Egyetem Általános Rektorhelyettesének Köszöntője</a:t>
            </a:r>
            <a:br>
              <a:rPr lang="hu-HU" sz="3200" cap="small" dirty="0"/>
            </a:br>
            <a:r>
              <a:rPr lang="hu-HU" sz="3200" cap="small" dirty="0"/>
              <a:t>General Vice-</a:t>
            </a:r>
            <a:r>
              <a:rPr lang="hu-HU" sz="3200" cap="small" dirty="0" err="1"/>
              <a:t>Rector’s</a:t>
            </a:r>
            <a:r>
              <a:rPr lang="hu-HU" sz="3200" cap="small" dirty="0"/>
              <a:t> </a:t>
            </a:r>
            <a:r>
              <a:rPr lang="hu-HU" sz="3200" cap="small" dirty="0" err="1"/>
              <a:t>Greeting</a:t>
            </a:r>
            <a:r>
              <a:rPr lang="hu-HU" sz="3200" cap="small" dirty="0"/>
              <a:t> </a:t>
            </a:r>
            <a:r>
              <a:rPr lang="hu-HU" sz="3200" cap="small" dirty="0" err="1"/>
              <a:t>Speech</a:t>
            </a:r>
            <a:br>
              <a:rPr lang="hu-HU" sz="3200" dirty="0"/>
            </a:br>
            <a:r>
              <a:rPr lang="hu-HU" cap="small" dirty="0"/>
              <a:t>Prof. Dr. Szabó Lajos</a:t>
            </a:r>
            <a:endParaRPr lang="hu-HU" sz="3200" cap="small" dirty="0"/>
          </a:p>
        </p:txBody>
      </p:sp>
      <p:sp>
        <p:nvSpPr>
          <p:cNvPr id="6" name="Dátum helye 2">
            <a:extLst>
              <a:ext uri="{FF2B5EF4-FFF2-40B4-BE49-F238E27FC236}">
                <a16:creationId xmlns:a16="http://schemas.microsoft.com/office/drawing/2014/main" id="{CDE3BB83-35D6-4254-A131-FAAC12AB4D9D}"/>
              </a:ext>
            </a:extLst>
          </p:cNvPr>
          <p:cNvSpPr txBox="1">
            <a:spLocks/>
          </p:cNvSpPr>
          <p:nvPr/>
        </p:nvSpPr>
        <p:spPr>
          <a:xfrm>
            <a:off x="4724400" y="4823076"/>
            <a:ext cx="2743200" cy="184105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sz="2800" dirty="0"/>
          </a:p>
        </p:txBody>
      </p:sp>
      <p:pic>
        <p:nvPicPr>
          <p:cNvPr id="8" name="Ábra 7">
            <a:extLst>
              <a:ext uri="{FF2B5EF4-FFF2-40B4-BE49-F238E27FC236}">
                <a16:creationId xmlns:a16="http://schemas.microsoft.com/office/drawing/2014/main" id="{75669E13-038E-4409-B16A-DBD66B4B9F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8716821">
            <a:off x="545451" y="5159798"/>
            <a:ext cx="1379721" cy="1619177"/>
          </a:xfrm>
          <a:prstGeom prst="rect">
            <a:avLst/>
          </a:prstGeom>
        </p:spPr>
      </p:pic>
      <p:pic>
        <p:nvPicPr>
          <p:cNvPr id="9" name="Ábra 8">
            <a:extLst>
              <a:ext uri="{FF2B5EF4-FFF2-40B4-BE49-F238E27FC236}">
                <a16:creationId xmlns:a16="http://schemas.microsoft.com/office/drawing/2014/main" id="{278669DD-F176-462E-A13A-54687FE832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3891" y="5551415"/>
            <a:ext cx="558730" cy="55873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A024C8B-F823-2460-10AB-6DED32D8D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011" y="401320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5755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3BD89843-6B51-4FCC-A4E0-C8C8FDD608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u-HU" dirty="0"/>
              <a:t>Business </a:t>
            </a:r>
            <a:r>
              <a:rPr lang="hu-HU" dirty="0" err="1"/>
              <a:t>studies</a:t>
            </a:r>
            <a:r>
              <a:rPr lang="hu-HU" dirty="0"/>
              <a:t> </a:t>
            </a:r>
            <a:r>
              <a:rPr lang="hu-HU" dirty="0" err="1"/>
              <a:t>section</a:t>
            </a:r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6DEFB059-3ED4-4E7B-803E-4A59D58DD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9931" y="0"/>
            <a:ext cx="2852069" cy="1710000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C5833F84-4FA0-4364-81B0-616FF0D7C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9931" y="0"/>
            <a:ext cx="2852069" cy="17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964595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3BD89843-6B51-4FCC-A4E0-C8C8FDD608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br>
              <a:rPr lang="hu-HU" dirty="0"/>
            </a:br>
            <a:r>
              <a:rPr lang="hu-HU" dirty="0"/>
              <a:t>Kommunikációelméleti szekció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6DEFB059-3ED4-4E7B-803E-4A59D58DD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9931" y="0"/>
            <a:ext cx="2852069" cy="1710000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C5833F84-4FA0-4364-81B0-616FF0D7C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9930" y="0"/>
            <a:ext cx="2852069" cy="17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632715"/>
      </p:ext>
    </p:extLst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677343"/>
          </a:xfrm>
        </p:spPr>
        <p:txBody>
          <a:bodyPr/>
          <a:lstStyle/>
          <a:p>
            <a:r>
              <a:rPr lang="hu-HU" dirty="0"/>
              <a:t>Kommunikációelméleti szekció</a:t>
            </a:r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>
                <a:solidFill>
                  <a:schemeClr val="bg1"/>
                </a:solidFill>
                <a:latin typeface="+mn-lt"/>
              </a:rPr>
              <a:t>Lénárt Blanka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/>
              <a:t>Témavezetők: </a:t>
            </a:r>
            <a:r>
              <a:rPr lang="hu-HU" dirty="0" err="1"/>
              <a:t>Vigvári</a:t>
            </a:r>
            <a:r>
              <a:rPr lang="hu-HU" dirty="0"/>
              <a:t> Gábor és Szalai András</a:t>
            </a:r>
          </a:p>
          <a:p>
            <a:endParaRPr lang="hu-HU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DEC5A6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3. helyezett</a:t>
            </a:r>
          </a:p>
        </p:txBody>
      </p:sp>
    </p:spTree>
    <p:extLst>
      <p:ext uri="{BB962C8B-B14F-4D97-AF65-F5344CB8AC3E}">
        <p14:creationId xmlns:p14="http://schemas.microsoft.com/office/powerpoint/2010/main" val="1876676747"/>
      </p:ext>
    </p:extLst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677343"/>
          </a:xfrm>
        </p:spPr>
        <p:txBody>
          <a:bodyPr/>
          <a:lstStyle/>
          <a:p>
            <a:r>
              <a:rPr lang="hu-HU" dirty="0"/>
              <a:t>Kommunikációelméleti szekció</a:t>
            </a:r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>
                <a:solidFill>
                  <a:schemeClr val="bg1"/>
                </a:solidFill>
                <a:latin typeface="+mn-lt"/>
              </a:rPr>
              <a:t>Bognár Bálint György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/>
              <a:t>Témavezető: Pelle Veronika</a:t>
            </a:r>
          </a:p>
          <a:p>
            <a:endParaRPr lang="hu-HU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A9ABB2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2. helyezett</a:t>
            </a:r>
          </a:p>
        </p:txBody>
      </p:sp>
    </p:spTree>
    <p:extLst>
      <p:ext uri="{BB962C8B-B14F-4D97-AF65-F5344CB8AC3E}">
        <p14:creationId xmlns:p14="http://schemas.microsoft.com/office/powerpoint/2010/main" val="4063977396"/>
      </p:ext>
    </p:extLst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677343"/>
          </a:xfrm>
        </p:spPr>
        <p:txBody>
          <a:bodyPr/>
          <a:lstStyle/>
          <a:p>
            <a:pPr>
              <a:lnSpc>
                <a:spcPct val="100000"/>
              </a:lnSpc>
            </a:pPr>
            <a:br>
              <a:rPr lang="hu-HU" dirty="0"/>
            </a:br>
            <a:r>
              <a:rPr lang="hu-HU" dirty="0"/>
              <a:t>Kommunikációelméleti szekció</a:t>
            </a:r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>
                <a:solidFill>
                  <a:schemeClr val="bg1"/>
                </a:solidFill>
                <a:latin typeface="+mn-lt"/>
              </a:rPr>
              <a:t>Kovács Lilla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/>
              <a:t>Témavezető: </a:t>
            </a:r>
            <a:r>
              <a:rPr lang="hu-HU" dirty="0" err="1"/>
              <a:t>Cziráky</a:t>
            </a:r>
            <a:r>
              <a:rPr lang="hu-HU" dirty="0"/>
              <a:t> Fanni</a:t>
            </a:r>
          </a:p>
          <a:p>
            <a:endParaRPr lang="hu-HU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E0AA26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1. helyezett</a:t>
            </a:r>
          </a:p>
        </p:txBody>
      </p:sp>
    </p:spTree>
    <p:extLst>
      <p:ext uri="{BB962C8B-B14F-4D97-AF65-F5344CB8AC3E}">
        <p14:creationId xmlns:p14="http://schemas.microsoft.com/office/powerpoint/2010/main" val="379232791"/>
      </p:ext>
    </p:extLst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1C1603BE-0B0A-4659-BE1B-FA4A31273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9931" y="0"/>
            <a:ext cx="2852069" cy="1710000"/>
          </a:xfrm>
          <a:prstGeom prst="rect">
            <a:avLst/>
          </a:prstGeom>
        </p:spPr>
      </p:pic>
      <p:sp>
        <p:nvSpPr>
          <p:cNvPr id="7" name="Cím 2">
            <a:extLst>
              <a:ext uri="{FF2B5EF4-FFF2-40B4-BE49-F238E27FC236}">
                <a16:creationId xmlns:a16="http://schemas.microsoft.com/office/drawing/2014/main" id="{510F5389-24DB-4008-A9E8-B028D26A7A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1814" y="1557353"/>
            <a:ext cx="11096623" cy="1871647"/>
          </a:xfrm>
        </p:spPr>
        <p:txBody>
          <a:bodyPr/>
          <a:lstStyle/>
          <a:p>
            <a:pPr algn="ctr"/>
            <a:br>
              <a:rPr lang="hu-HU" dirty="0"/>
            </a:br>
            <a:r>
              <a:rPr lang="hu-HU" dirty="0"/>
              <a:t>Médiatudományi szekció</a:t>
            </a:r>
          </a:p>
        </p:txBody>
      </p:sp>
    </p:spTree>
    <p:extLst>
      <p:ext uri="{BB962C8B-B14F-4D97-AF65-F5344CB8AC3E}">
        <p14:creationId xmlns:p14="http://schemas.microsoft.com/office/powerpoint/2010/main" val="4095485661"/>
      </p:ext>
    </p:extLst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677343"/>
          </a:xfrm>
        </p:spPr>
        <p:txBody>
          <a:bodyPr/>
          <a:lstStyle/>
          <a:p>
            <a:r>
              <a:rPr lang="hu-HU" dirty="0"/>
              <a:t>Médiatudományi szekció</a:t>
            </a:r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 err="1">
                <a:solidFill>
                  <a:schemeClr val="bg1"/>
                </a:solidFill>
                <a:latin typeface="+mn-lt"/>
              </a:rPr>
              <a:t>Utasi</a:t>
            </a:r>
            <a:r>
              <a:rPr lang="hu-HU" sz="3600" dirty="0">
                <a:solidFill>
                  <a:schemeClr val="bg1"/>
                </a:solidFill>
                <a:latin typeface="+mn-lt"/>
              </a:rPr>
              <a:t> Zsófia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/>
              <a:t>Témavezető: Kovács László</a:t>
            </a:r>
          </a:p>
          <a:p>
            <a:endParaRPr lang="hu-HU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DEC5A6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3. helyezett</a:t>
            </a:r>
          </a:p>
        </p:txBody>
      </p:sp>
    </p:spTree>
    <p:extLst>
      <p:ext uri="{BB962C8B-B14F-4D97-AF65-F5344CB8AC3E}">
        <p14:creationId xmlns:p14="http://schemas.microsoft.com/office/powerpoint/2010/main" val="1976790779"/>
      </p:ext>
    </p:extLst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677343"/>
          </a:xfrm>
        </p:spPr>
        <p:txBody>
          <a:bodyPr/>
          <a:lstStyle/>
          <a:p>
            <a:r>
              <a:rPr lang="hu-HU" dirty="0"/>
              <a:t>Médiatudományi szekció</a:t>
            </a:r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>
                <a:solidFill>
                  <a:schemeClr val="bg1"/>
                </a:solidFill>
                <a:latin typeface="+mn-lt"/>
              </a:rPr>
              <a:t>Horváth Balázs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/>
              <a:t>Témavezető: Szabó Lilla Petronella</a:t>
            </a:r>
          </a:p>
          <a:p>
            <a:endParaRPr lang="hu-HU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A9ABB2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2. helyezett</a:t>
            </a:r>
          </a:p>
        </p:txBody>
      </p:sp>
    </p:spTree>
    <p:extLst>
      <p:ext uri="{BB962C8B-B14F-4D97-AF65-F5344CB8AC3E}">
        <p14:creationId xmlns:p14="http://schemas.microsoft.com/office/powerpoint/2010/main" val="4119709874"/>
      </p:ext>
    </p:extLst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677343"/>
          </a:xfrm>
        </p:spPr>
        <p:txBody>
          <a:bodyPr/>
          <a:lstStyle/>
          <a:p>
            <a:r>
              <a:rPr lang="hu-HU" dirty="0"/>
              <a:t>Médiatudományi szekció</a:t>
            </a:r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hu-HU" sz="3600" dirty="0">
                <a:solidFill>
                  <a:schemeClr val="bg1"/>
                </a:solidFill>
                <a:latin typeface="+mn-lt"/>
              </a:rPr>
              <a:t>Varga Dóra Eszter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/>
              <a:t>Témavezető: </a:t>
            </a:r>
            <a:r>
              <a:rPr lang="hu-HU" dirty="0" err="1"/>
              <a:t>Benczes</a:t>
            </a:r>
            <a:r>
              <a:rPr lang="hu-HU" dirty="0"/>
              <a:t> Réka Ágnes</a:t>
            </a:r>
          </a:p>
          <a:p>
            <a:endParaRPr lang="hu-HU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E0AA26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1. helyezett</a:t>
            </a:r>
          </a:p>
        </p:txBody>
      </p:sp>
    </p:spTree>
    <p:extLst>
      <p:ext uri="{BB962C8B-B14F-4D97-AF65-F5344CB8AC3E}">
        <p14:creationId xmlns:p14="http://schemas.microsoft.com/office/powerpoint/2010/main" val="2046815494"/>
      </p:ext>
    </p:extLst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1C1603BE-0B0A-4659-BE1B-FA4A31273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9931" y="0"/>
            <a:ext cx="2852069" cy="1710000"/>
          </a:xfrm>
          <a:prstGeom prst="rect">
            <a:avLst/>
          </a:prstGeom>
        </p:spPr>
      </p:pic>
      <p:sp>
        <p:nvSpPr>
          <p:cNvPr id="7" name="Cím 2">
            <a:extLst>
              <a:ext uri="{FF2B5EF4-FFF2-40B4-BE49-F238E27FC236}">
                <a16:creationId xmlns:a16="http://schemas.microsoft.com/office/drawing/2014/main" id="{510F5389-24DB-4008-A9E8-B028D26A7A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1814" y="1557353"/>
            <a:ext cx="11096623" cy="1871647"/>
          </a:xfrm>
        </p:spPr>
        <p:txBody>
          <a:bodyPr/>
          <a:lstStyle/>
          <a:p>
            <a:pPr algn="ctr"/>
            <a:br>
              <a:rPr lang="hu-HU" dirty="0"/>
            </a:br>
            <a:r>
              <a:rPr lang="hu-HU" dirty="0"/>
              <a:t>Nemzetközi tanulmányok – Európa szekció</a:t>
            </a:r>
          </a:p>
        </p:txBody>
      </p:sp>
    </p:spTree>
    <p:extLst>
      <p:ext uri="{BB962C8B-B14F-4D97-AF65-F5344CB8AC3E}">
        <p14:creationId xmlns:p14="http://schemas.microsoft.com/office/powerpoint/2010/main" val="3042432227"/>
      </p:ext>
    </p:extLst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677343"/>
          </a:xfrm>
        </p:spPr>
        <p:txBody>
          <a:bodyPr/>
          <a:lstStyle/>
          <a:p>
            <a:r>
              <a:rPr lang="hu-HU" dirty="0"/>
              <a:t>Nemzetközi tanulmányok – Európa szekció</a:t>
            </a:r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 err="1">
                <a:solidFill>
                  <a:schemeClr val="bg1"/>
                </a:solidFill>
                <a:latin typeface="+mn-lt"/>
              </a:rPr>
              <a:t>Stefanidesz</a:t>
            </a:r>
            <a:r>
              <a:rPr lang="hu-HU" sz="3600" dirty="0">
                <a:solidFill>
                  <a:schemeClr val="bg1"/>
                </a:solidFill>
                <a:latin typeface="+mn-lt"/>
              </a:rPr>
              <a:t> Péter Patrik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/>
              <a:t>Témavezető: Sz. </a:t>
            </a:r>
            <a:r>
              <a:rPr lang="hu-HU" dirty="0" err="1"/>
              <a:t>Biró</a:t>
            </a:r>
            <a:r>
              <a:rPr lang="hu-HU" dirty="0"/>
              <a:t> Zoltán</a:t>
            </a:r>
          </a:p>
          <a:p>
            <a:endParaRPr lang="hu-HU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A9ABB2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2. helyezett</a:t>
            </a:r>
          </a:p>
        </p:txBody>
      </p:sp>
    </p:spTree>
    <p:extLst>
      <p:ext uri="{BB962C8B-B14F-4D97-AF65-F5344CB8AC3E}">
        <p14:creationId xmlns:p14="http://schemas.microsoft.com/office/powerpoint/2010/main" val="29870489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637803"/>
          </a:xfrm>
        </p:spPr>
        <p:txBody>
          <a:bodyPr anchor="ctr"/>
          <a:lstStyle/>
          <a:p>
            <a:r>
              <a:rPr lang="hu-HU" dirty="0"/>
              <a:t>Business </a:t>
            </a:r>
            <a:r>
              <a:rPr lang="hu-HU" dirty="0" err="1"/>
              <a:t>studies</a:t>
            </a:r>
            <a:r>
              <a:rPr lang="hu-HU" dirty="0"/>
              <a:t> </a:t>
            </a:r>
            <a:r>
              <a:rPr lang="hu-HU" dirty="0" err="1"/>
              <a:t>section</a:t>
            </a:r>
            <a:endParaRPr lang="hu-HU" dirty="0"/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>
                <a:solidFill>
                  <a:schemeClr val="bg1"/>
                </a:solidFill>
                <a:latin typeface="+mn-lt"/>
              </a:rPr>
              <a:t>Amon Adrian Josef</a:t>
            </a:r>
            <a:endParaRPr lang="hu-H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hu-HU" i="1" dirty="0"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hu-HU" i="1" dirty="0" err="1">
                <a:latin typeface="+mn-lt"/>
              </a:rPr>
              <a:t>Supervisor</a:t>
            </a:r>
            <a:r>
              <a:rPr lang="hu-HU" i="1" dirty="0">
                <a:latin typeface="+mn-lt"/>
              </a:rPr>
              <a:t>: Kováts Gergely Ferenc</a:t>
            </a:r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DEC5A6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3rd </a:t>
            </a:r>
            <a:r>
              <a:rPr lang="hu-HU" sz="2800" i="1" dirty="0" err="1"/>
              <a:t>place</a:t>
            </a:r>
            <a:endParaRPr lang="hu-HU" sz="2800" i="1" dirty="0"/>
          </a:p>
        </p:txBody>
      </p:sp>
    </p:spTree>
    <p:extLst>
      <p:ext uri="{BB962C8B-B14F-4D97-AF65-F5344CB8AC3E}">
        <p14:creationId xmlns:p14="http://schemas.microsoft.com/office/powerpoint/2010/main" val="3660893196"/>
      </p:ext>
    </p:extLst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677343"/>
          </a:xfrm>
        </p:spPr>
        <p:txBody>
          <a:bodyPr/>
          <a:lstStyle/>
          <a:p>
            <a:r>
              <a:rPr lang="hu-HU" dirty="0"/>
              <a:t>Nemzetközi tanulmányok – Európa szekció</a:t>
            </a:r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>
                <a:solidFill>
                  <a:schemeClr val="bg1"/>
                </a:solidFill>
                <a:latin typeface="+mn-lt"/>
              </a:rPr>
              <a:t>Vida Benjámin Áron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/>
              <a:t>Témavezető: Sz. </a:t>
            </a:r>
            <a:r>
              <a:rPr lang="hu-HU" dirty="0" err="1"/>
              <a:t>Biró</a:t>
            </a:r>
            <a:r>
              <a:rPr lang="hu-HU" dirty="0"/>
              <a:t> Zoltán</a:t>
            </a:r>
          </a:p>
          <a:p>
            <a:endParaRPr lang="hu-HU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A9ABB2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2. helyezett</a:t>
            </a:r>
          </a:p>
        </p:txBody>
      </p:sp>
    </p:spTree>
    <p:extLst>
      <p:ext uri="{BB962C8B-B14F-4D97-AF65-F5344CB8AC3E}">
        <p14:creationId xmlns:p14="http://schemas.microsoft.com/office/powerpoint/2010/main" val="1653435405"/>
      </p:ext>
    </p:extLst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677343"/>
          </a:xfrm>
        </p:spPr>
        <p:txBody>
          <a:bodyPr/>
          <a:lstStyle/>
          <a:p>
            <a:r>
              <a:rPr lang="hu-HU" dirty="0"/>
              <a:t>Nemzetközi tanulmányok – Európa szekció</a:t>
            </a:r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 err="1">
                <a:solidFill>
                  <a:schemeClr val="bg1"/>
                </a:solidFill>
                <a:latin typeface="+mn-lt"/>
              </a:rPr>
              <a:t>Szőnyi</a:t>
            </a:r>
            <a:r>
              <a:rPr lang="hu-HU" sz="3600" dirty="0">
                <a:solidFill>
                  <a:schemeClr val="bg1"/>
                </a:solidFill>
                <a:latin typeface="+mn-lt"/>
              </a:rPr>
              <a:t> Borbála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/>
              <a:t>Témavezető: Farkas Attila</a:t>
            </a:r>
          </a:p>
          <a:p>
            <a:endParaRPr lang="hu-HU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E0AA26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1. helyezett</a:t>
            </a:r>
          </a:p>
        </p:txBody>
      </p:sp>
    </p:spTree>
    <p:extLst>
      <p:ext uri="{BB962C8B-B14F-4D97-AF65-F5344CB8AC3E}">
        <p14:creationId xmlns:p14="http://schemas.microsoft.com/office/powerpoint/2010/main" val="3903697231"/>
      </p:ext>
    </p:extLst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3BD89843-6B51-4FCC-A4E0-C8C8FDD608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u-HU" dirty="0"/>
              <a:t>Nemzetközi tanulmányok – Európán kívüli térségek szekció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6DEFB059-3ED4-4E7B-803E-4A59D58DD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9931" y="0"/>
            <a:ext cx="2852069" cy="1710000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C5833F84-4FA0-4364-81B0-616FF0D7C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9930" y="0"/>
            <a:ext cx="2852069" cy="17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459974"/>
      </p:ext>
    </p:extLst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67734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dirty="0"/>
              <a:t>Nemzetközi tanulmányok – Európán kívüli térségek szekció</a:t>
            </a:r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>
                <a:solidFill>
                  <a:schemeClr val="bg1"/>
                </a:solidFill>
                <a:latin typeface="+mn-lt"/>
              </a:rPr>
              <a:t>Katona Eszter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/>
              <a:t>Témavezető: Marton Péter</a:t>
            </a:r>
          </a:p>
          <a:p>
            <a:endParaRPr lang="hu-HU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DEC5A6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3. helyezett</a:t>
            </a:r>
          </a:p>
        </p:txBody>
      </p:sp>
      <p:sp>
        <p:nvSpPr>
          <p:cNvPr id="2" name="Cím 5">
            <a:extLst>
              <a:ext uri="{FF2B5EF4-FFF2-40B4-BE49-F238E27FC236}">
                <a16:creationId xmlns:a16="http://schemas.microsoft.com/office/drawing/2014/main" id="{953DBBAB-6378-EFCC-1851-8316CE68E6D2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A9ABB2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2. helyezett</a:t>
            </a:r>
          </a:p>
        </p:txBody>
      </p:sp>
    </p:spTree>
    <p:extLst>
      <p:ext uri="{BB962C8B-B14F-4D97-AF65-F5344CB8AC3E}">
        <p14:creationId xmlns:p14="http://schemas.microsoft.com/office/powerpoint/2010/main" val="362650415"/>
      </p:ext>
    </p:extLst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67734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dirty="0"/>
              <a:t>Nemzetközi tanulmányok – Európán kívüli térségek szekció</a:t>
            </a:r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>
                <a:solidFill>
                  <a:schemeClr val="bg1"/>
                </a:solidFill>
                <a:latin typeface="+mn-lt"/>
              </a:rPr>
              <a:t>Kertész Bence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/>
              <a:t>Témavezető: Gálik Zoltán</a:t>
            </a:r>
          </a:p>
          <a:p>
            <a:endParaRPr lang="hu-HU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E0AA26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1. helyezett</a:t>
            </a:r>
          </a:p>
        </p:txBody>
      </p:sp>
      <p:sp>
        <p:nvSpPr>
          <p:cNvPr id="2" name="Cím 5">
            <a:extLst>
              <a:ext uri="{FF2B5EF4-FFF2-40B4-BE49-F238E27FC236}">
                <a16:creationId xmlns:a16="http://schemas.microsoft.com/office/drawing/2014/main" id="{7AC93837-B03B-B7C2-9161-4F9D593133F1}"/>
              </a:ext>
            </a:extLst>
          </p:cNvPr>
          <p:cNvSpPr txBox="1">
            <a:spLocks/>
          </p:cNvSpPr>
          <p:nvPr/>
        </p:nvSpPr>
        <p:spPr>
          <a:xfrm>
            <a:off x="3906964" y="5225142"/>
            <a:ext cx="4343401" cy="1099458"/>
          </a:xfrm>
          <a:prstGeom prst="rect">
            <a:avLst/>
          </a:prstGeom>
          <a:solidFill>
            <a:srgbClr val="A9ABB2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2. helyezett</a:t>
            </a:r>
          </a:p>
        </p:txBody>
      </p:sp>
    </p:spTree>
    <p:extLst>
      <p:ext uri="{BB962C8B-B14F-4D97-AF65-F5344CB8AC3E}">
        <p14:creationId xmlns:p14="http://schemas.microsoft.com/office/powerpoint/2010/main" val="3675802707"/>
      </p:ext>
    </p:extLst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67734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dirty="0"/>
              <a:t>Nemzetközi tanulmányok – Európán kívüli térségek szekció</a:t>
            </a:r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>
                <a:solidFill>
                  <a:schemeClr val="bg1"/>
                </a:solidFill>
                <a:latin typeface="+mn-lt"/>
              </a:rPr>
              <a:t>Tóth Csongor Murád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/>
              <a:t>Témavezető: </a:t>
            </a:r>
            <a:r>
              <a:rPr lang="hu-HU" dirty="0" err="1"/>
              <a:t>Rostoványi</a:t>
            </a:r>
            <a:r>
              <a:rPr lang="hu-HU" dirty="0"/>
              <a:t> Zsolt</a:t>
            </a:r>
          </a:p>
          <a:p>
            <a:endParaRPr lang="hu-HU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E0AA26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1. helyezett</a:t>
            </a:r>
          </a:p>
        </p:txBody>
      </p:sp>
    </p:spTree>
    <p:extLst>
      <p:ext uri="{BB962C8B-B14F-4D97-AF65-F5344CB8AC3E}">
        <p14:creationId xmlns:p14="http://schemas.microsoft.com/office/powerpoint/2010/main" val="1132505235"/>
      </p:ext>
    </p:extLst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1C1603BE-0B0A-4659-BE1B-FA4A31273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9931" y="0"/>
            <a:ext cx="2852069" cy="1710000"/>
          </a:xfrm>
          <a:prstGeom prst="rect">
            <a:avLst/>
          </a:prstGeom>
        </p:spPr>
      </p:pic>
      <p:sp>
        <p:nvSpPr>
          <p:cNvPr id="7" name="Cím 2">
            <a:extLst>
              <a:ext uri="{FF2B5EF4-FFF2-40B4-BE49-F238E27FC236}">
                <a16:creationId xmlns:a16="http://schemas.microsoft.com/office/drawing/2014/main" id="{510F5389-24DB-4008-A9E8-B028D26A7A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1814" y="1557353"/>
            <a:ext cx="11096623" cy="1871647"/>
          </a:xfrm>
        </p:spPr>
        <p:txBody>
          <a:bodyPr/>
          <a:lstStyle/>
          <a:p>
            <a:pPr algn="ctr"/>
            <a:r>
              <a:rPr lang="hu-HU" dirty="0"/>
              <a:t>Politikatudományi szekció</a:t>
            </a:r>
          </a:p>
        </p:txBody>
      </p:sp>
    </p:spTree>
    <p:extLst>
      <p:ext uri="{BB962C8B-B14F-4D97-AF65-F5344CB8AC3E}">
        <p14:creationId xmlns:p14="http://schemas.microsoft.com/office/powerpoint/2010/main" val="4225411303"/>
      </p:ext>
    </p:extLst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677343"/>
          </a:xfr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hu-HU" dirty="0"/>
              <a:t>Politikatudományi szekció</a:t>
            </a:r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pt-BR" sz="3600" dirty="0">
                <a:solidFill>
                  <a:schemeClr val="bg1"/>
                </a:solidFill>
                <a:latin typeface="+mn-lt"/>
              </a:rPr>
              <a:t>Kégl Virág </a:t>
            </a:r>
            <a:r>
              <a:rPr lang="hu-HU" sz="3600" dirty="0">
                <a:solidFill>
                  <a:schemeClr val="bg1"/>
                </a:solidFill>
                <a:latin typeface="+mn-lt"/>
              </a:rPr>
              <a:t>és</a:t>
            </a:r>
            <a:r>
              <a:rPr lang="pt-BR" sz="3600" dirty="0">
                <a:solidFill>
                  <a:schemeClr val="bg1"/>
                </a:solidFill>
                <a:latin typeface="+mn-lt"/>
              </a:rPr>
              <a:t> Gulyás Ádám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/>
              <a:t>Témavezető: Demeter Tamás</a:t>
            </a:r>
          </a:p>
          <a:p>
            <a:endParaRPr lang="hu-HU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DEC5A6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3. helyezett</a:t>
            </a:r>
          </a:p>
        </p:txBody>
      </p:sp>
    </p:spTree>
    <p:extLst>
      <p:ext uri="{BB962C8B-B14F-4D97-AF65-F5344CB8AC3E}">
        <p14:creationId xmlns:p14="http://schemas.microsoft.com/office/powerpoint/2010/main" val="680454201"/>
      </p:ext>
    </p:extLst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677343"/>
          </a:xfr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hu-HU" dirty="0"/>
              <a:t>Politikatudományi szekció</a:t>
            </a:r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>
                <a:solidFill>
                  <a:schemeClr val="bg1"/>
                </a:solidFill>
                <a:latin typeface="+mn-lt"/>
              </a:rPr>
              <a:t>Gulyás Ábel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/>
              <a:t>Témavezető: Toronyai Gábor</a:t>
            </a:r>
          </a:p>
          <a:p>
            <a:endParaRPr lang="hu-HU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24299" y="5225142"/>
            <a:ext cx="4343401" cy="1099458"/>
          </a:xfrm>
          <a:prstGeom prst="rect">
            <a:avLst/>
          </a:prstGeom>
          <a:solidFill>
            <a:srgbClr val="A9ABB2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2. helyezett</a:t>
            </a:r>
          </a:p>
        </p:txBody>
      </p:sp>
    </p:spTree>
    <p:extLst>
      <p:ext uri="{BB962C8B-B14F-4D97-AF65-F5344CB8AC3E}">
        <p14:creationId xmlns:p14="http://schemas.microsoft.com/office/powerpoint/2010/main" val="705213436"/>
      </p:ext>
    </p:extLst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677343"/>
          </a:xfr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hu-HU" dirty="0"/>
              <a:t>Politikatudományi szekció</a:t>
            </a:r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 err="1">
                <a:solidFill>
                  <a:schemeClr val="bg1"/>
                </a:solidFill>
                <a:latin typeface="+mn-lt"/>
              </a:rPr>
              <a:t>Jereb</a:t>
            </a:r>
            <a:r>
              <a:rPr lang="hu-HU" sz="3600" dirty="0">
                <a:solidFill>
                  <a:schemeClr val="bg1"/>
                </a:solidFill>
                <a:latin typeface="+mn-lt"/>
              </a:rPr>
              <a:t> Botond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/>
              <a:t>Témavezető: </a:t>
            </a:r>
            <a:r>
              <a:rPr lang="hu-HU" dirty="0" err="1"/>
              <a:t>Lánczi</a:t>
            </a:r>
            <a:r>
              <a:rPr lang="hu-HU" dirty="0"/>
              <a:t> András</a:t>
            </a:r>
          </a:p>
          <a:p>
            <a:endParaRPr lang="hu-HU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E0AA26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1. helyezett</a:t>
            </a:r>
          </a:p>
        </p:txBody>
      </p:sp>
    </p:spTree>
    <p:extLst>
      <p:ext uri="{BB962C8B-B14F-4D97-AF65-F5344CB8AC3E}">
        <p14:creationId xmlns:p14="http://schemas.microsoft.com/office/powerpoint/2010/main" val="12780912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677343"/>
          </a:xfrm>
        </p:spPr>
        <p:txBody>
          <a:bodyPr/>
          <a:lstStyle/>
          <a:p>
            <a:r>
              <a:rPr lang="hu-HU" dirty="0"/>
              <a:t>Business </a:t>
            </a:r>
            <a:r>
              <a:rPr lang="hu-HU" dirty="0" err="1"/>
              <a:t>studies</a:t>
            </a:r>
            <a:r>
              <a:rPr lang="hu-HU" dirty="0"/>
              <a:t> </a:t>
            </a:r>
            <a:r>
              <a:rPr lang="hu-HU" dirty="0" err="1"/>
              <a:t>section</a:t>
            </a:r>
            <a:endParaRPr lang="hu-HU" dirty="0"/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>
                <a:solidFill>
                  <a:schemeClr val="bg1"/>
                </a:solidFill>
                <a:latin typeface="+mn-lt"/>
              </a:rPr>
              <a:t>Mohácsi Ármin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 err="1"/>
              <a:t>Supervisor</a:t>
            </a:r>
            <a:r>
              <a:rPr lang="hu-HU" dirty="0"/>
              <a:t>: </a:t>
            </a:r>
            <a:r>
              <a:rPr lang="hu-HU" dirty="0" err="1"/>
              <a:t>Pistrui</a:t>
            </a:r>
            <a:r>
              <a:rPr lang="hu-HU" dirty="0"/>
              <a:t> Bence László</a:t>
            </a:r>
          </a:p>
          <a:p>
            <a:endParaRPr lang="hu-HU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E0AA26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1st </a:t>
            </a:r>
            <a:r>
              <a:rPr lang="hu-HU" sz="2800" i="1" dirty="0" err="1"/>
              <a:t>place</a:t>
            </a:r>
            <a:endParaRPr lang="hu-HU" sz="2800" i="1" dirty="0"/>
          </a:p>
        </p:txBody>
      </p:sp>
    </p:spTree>
    <p:extLst>
      <p:ext uri="{BB962C8B-B14F-4D97-AF65-F5344CB8AC3E}">
        <p14:creationId xmlns:p14="http://schemas.microsoft.com/office/powerpoint/2010/main" val="4280042804"/>
      </p:ext>
    </p:extLst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1C1603BE-0B0A-4659-BE1B-FA4A31273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9931" y="0"/>
            <a:ext cx="2852069" cy="1710000"/>
          </a:xfrm>
          <a:prstGeom prst="rect">
            <a:avLst/>
          </a:prstGeom>
        </p:spPr>
      </p:pic>
      <p:sp>
        <p:nvSpPr>
          <p:cNvPr id="7" name="Cím 2">
            <a:extLst>
              <a:ext uri="{FF2B5EF4-FFF2-40B4-BE49-F238E27FC236}">
                <a16:creationId xmlns:a16="http://schemas.microsoft.com/office/drawing/2014/main" id="{510F5389-24DB-4008-A9E8-B028D26A7A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1814" y="1557353"/>
            <a:ext cx="11096623" cy="1871647"/>
          </a:xfrm>
        </p:spPr>
        <p:txBody>
          <a:bodyPr/>
          <a:lstStyle/>
          <a:p>
            <a:pPr algn="ctr"/>
            <a:br>
              <a:rPr lang="hu-HU" dirty="0"/>
            </a:br>
            <a:r>
              <a:rPr lang="hu-HU" dirty="0"/>
              <a:t>Szociológia szekció</a:t>
            </a:r>
          </a:p>
        </p:txBody>
      </p:sp>
    </p:spTree>
    <p:extLst>
      <p:ext uri="{BB962C8B-B14F-4D97-AF65-F5344CB8AC3E}">
        <p14:creationId xmlns:p14="http://schemas.microsoft.com/office/powerpoint/2010/main" val="380120762"/>
      </p:ext>
    </p:extLst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677343"/>
          </a:xfrm>
        </p:spPr>
        <p:txBody>
          <a:bodyPr/>
          <a:lstStyle/>
          <a:p>
            <a:r>
              <a:rPr lang="hu-HU" dirty="0"/>
              <a:t>Szociológia szekció</a:t>
            </a:r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3600" dirty="0">
                <a:solidFill>
                  <a:schemeClr val="bg1"/>
                </a:solidFill>
                <a:latin typeface="+mn-lt"/>
              </a:rPr>
              <a:t>Schichnik Eszter Natália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/>
              <a:t>Témavezető: Hegedűs Rita</a:t>
            </a:r>
          </a:p>
          <a:p>
            <a:endParaRPr lang="hu-HU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DEC5A6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3. helyezett</a:t>
            </a:r>
          </a:p>
        </p:txBody>
      </p:sp>
    </p:spTree>
    <p:extLst>
      <p:ext uri="{BB962C8B-B14F-4D97-AF65-F5344CB8AC3E}">
        <p14:creationId xmlns:p14="http://schemas.microsoft.com/office/powerpoint/2010/main" val="2591328436"/>
      </p:ext>
    </p:extLst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677343"/>
          </a:xfrm>
        </p:spPr>
        <p:txBody>
          <a:bodyPr/>
          <a:lstStyle/>
          <a:p>
            <a:r>
              <a:rPr lang="hu-HU" dirty="0"/>
              <a:t>Szociológia szekció</a:t>
            </a:r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pt-BR" sz="3600" dirty="0">
                <a:solidFill>
                  <a:schemeClr val="bg1"/>
                </a:solidFill>
                <a:latin typeface="+mn-lt"/>
              </a:rPr>
              <a:t>Lenkefi Sára Boglárka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/>
              <a:t>Témavezető: Hegedűs Rita</a:t>
            </a:r>
          </a:p>
          <a:p>
            <a:endParaRPr lang="hu-HU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DEC5A6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3. helyezett</a:t>
            </a:r>
          </a:p>
        </p:txBody>
      </p:sp>
      <p:sp>
        <p:nvSpPr>
          <p:cNvPr id="2" name="Cím 5">
            <a:extLst>
              <a:ext uri="{FF2B5EF4-FFF2-40B4-BE49-F238E27FC236}">
                <a16:creationId xmlns:a16="http://schemas.microsoft.com/office/drawing/2014/main" id="{19D8DCEB-EF67-2D18-73B3-5D15D8533AFC}"/>
              </a:ext>
            </a:extLst>
          </p:cNvPr>
          <p:cNvSpPr txBox="1">
            <a:spLocks/>
          </p:cNvSpPr>
          <p:nvPr/>
        </p:nvSpPr>
        <p:spPr>
          <a:xfrm>
            <a:off x="3924299" y="5225142"/>
            <a:ext cx="4343401" cy="1099458"/>
          </a:xfrm>
          <a:prstGeom prst="rect">
            <a:avLst/>
          </a:prstGeom>
          <a:solidFill>
            <a:srgbClr val="A9ABB2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2. helyezett</a:t>
            </a:r>
          </a:p>
        </p:txBody>
      </p:sp>
    </p:spTree>
    <p:extLst>
      <p:ext uri="{BB962C8B-B14F-4D97-AF65-F5344CB8AC3E}">
        <p14:creationId xmlns:p14="http://schemas.microsoft.com/office/powerpoint/2010/main" val="1107074232"/>
      </p:ext>
    </p:extLst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677343"/>
          </a:xfrm>
        </p:spPr>
        <p:txBody>
          <a:bodyPr/>
          <a:lstStyle/>
          <a:p>
            <a:r>
              <a:rPr lang="hu-HU" dirty="0"/>
              <a:t>Szociológia szekció</a:t>
            </a:r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>
                <a:solidFill>
                  <a:schemeClr val="bg1"/>
                </a:solidFill>
                <a:latin typeface="+mn-lt"/>
              </a:rPr>
              <a:t>Gőz Anett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/>
              <a:t>Témavezető: </a:t>
            </a:r>
            <a:r>
              <a:rPr lang="hu-HU" dirty="0" err="1"/>
              <a:t>Moksony</a:t>
            </a:r>
            <a:r>
              <a:rPr lang="hu-HU" dirty="0"/>
              <a:t> Ferenc</a:t>
            </a:r>
          </a:p>
          <a:p>
            <a:endParaRPr lang="hu-HU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E0AA26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1. helyezett</a:t>
            </a:r>
          </a:p>
        </p:txBody>
      </p:sp>
    </p:spTree>
    <p:extLst>
      <p:ext uri="{BB962C8B-B14F-4D97-AF65-F5344CB8AC3E}">
        <p14:creationId xmlns:p14="http://schemas.microsoft.com/office/powerpoint/2010/main" val="3346941910"/>
      </p:ext>
    </p:extLst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1C1603BE-0B0A-4659-BE1B-FA4A31273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9931" y="0"/>
            <a:ext cx="2852069" cy="1710000"/>
          </a:xfrm>
          <a:prstGeom prst="rect">
            <a:avLst/>
          </a:prstGeom>
        </p:spPr>
      </p:pic>
      <p:sp>
        <p:nvSpPr>
          <p:cNvPr id="7" name="Cím 2">
            <a:extLst>
              <a:ext uri="{FF2B5EF4-FFF2-40B4-BE49-F238E27FC236}">
                <a16:creationId xmlns:a16="http://schemas.microsoft.com/office/drawing/2014/main" id="{510F5389-24DB-4008-A9E8-B028D26A7A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1814" y="1557353"/>
            <a:ext cx="11096623" cy="1871647"/>
          </a:xfrm>
        </p:spPr>
        <p:txBody>
          <a:bodyPr/>
          <a:lstStyle/>
          <a:p>
            <a:pPr algn="ctr"/>
            <a:br>
              <a:rPr lang="hu-HU" dirty="0"/>
            </a:br>
            <a:r>
              <a:rPr lang="hu-HU" dirty="0"/>
              <a:t>Világgazdasági szekció</a:t>
            </a:r>
          </a:p>
        </p:txBody>
      </p:sp>
    </p:spTree>
    <p:extLst>
      <p:ext uri="{BB962C8B-B14F-4D97-AF65-F5344CB8AC3E}">
        <p14:creationId xmlns:p14="http://schemas.microsoft.com/office/powerpoint/2010/main" val="3590223460"/>
      </p:ext>
    </p:extLst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677343"/>
          </a:xfrm>
        </p:spPr>
        <p:txBody>
          <a:bodyPr/>
          <a:lstStyle/>
          <a:p>
            <a:pPr>
              <a:lnSpc>
                <a:spcPct val="100000"/>
              </a:lnSpc>
            </a:pPr>
            <a:br>
              <a:rPr lang="hu-HU" dirty="0"/>
            </a:br>
            <a:r>
              <a:rPr lang="hu-HU" dirty="0"/>
              <a:t>Világgazdasági szekció</a:t>
            </a:r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pt-BR" sz="3600" dirty="0">
                <a:solidFill>
                  <a:schemeClr val="bg1"/>
                </a:solidFill>
                <a:latin typeface="+mn-lt"/>
              </a:rPr>
              <a:t>Peisz Balázs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/>
              <a:t>Témavezető: Gedeon Péter</a:t>
            </a:r>
          </a:p>
          <a:p>
            <a:endParaRPr lang="hu-HU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DEC5A6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3. helyezett</a:t>
            </a:r>
          </a:p>
        </p:txBody>
      </p:sp>
    </p:spTree>
    <p:extLst>
      <p:ext uri="{BB962C8B-B14F-4D97-AF65-F5344CB8AC3E}">
        <p14:creationId xmlns:p14="http://schemas.microsoft.com/office/powerpoint/2010/main" val="404453334"/>
      </p:ext>
    </p:extLst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677343"/>
          </a:xfrm>
        </p:spPr>
        <p:txBody>
          <a:bodyPr/>
          <a:lstStyle/>
          <a:p>
            <a:pPr>
              <a:lnSpc>
                <a:spcPct val="100000"/>
              </a:lnSpc>
            </a:pPr>
            <a:br>
              <a:rPr lang="hu-HU" dirty="0"/>
            </a:br>
            <a:r>
              <a:rPr lang="hu-HU" dirty="0"/>
              <a:t>Világgazdasági szekció</a:t>
            </a:r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>
                <a:solidFill>
                  <a:schemeClr val="bg1"/>
                </a:solidFill>
                <a:latin typeface="+mn-lt"/>
              </a:rPr>
              <a:t>Galambos Gergő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/>
              <a:t>Témavezető: </a:t>
            </a:r>
            <a:r>
              <a:rPr lang="hu-HU" dirty="0" err="1"/>
              <a:t>Endrődi</a:t>
            </a:r>
            <a:r>
              <a:rPr lang="hu-HU" dirty="0"/>
              <a:t>-Kovács Viktória</a:t>
            </a:r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A9ABB2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2. helyezett</a:t>
            </a:r>
          </a:p>
        </p:txBody>
      </p:sp>
      <p:sp>
        <p:nvSpPr>
          <p:cNvPr id="2" name="Cím 5">
            <a:extLst>
              <a:ext uri="{FF2B5EF4-FFF2-40B4-BE49-F238E27FC236}">
                <a16:creationId xmlns:a16="http://schemas.microsoft.com/office/drawing/2014/main" id="{6A63B10D-AFF0-5722-5AC8-CD7DF10168C0}"/>
              </a:ext>
            </a:extLst>
          </p:cNvPr>
          <p:cNvSpPr txBox="1">
            <a:spLocks/>
          </p:cNvSpPr>
          <p:nvPr/>
        </p:nvSpPr>
        <p:spPr>
          <a:xfrm>
            <a:off x="3906964" y="5225142"/>
            <a:ext cx="4343401" cy="1099458"/>
          </a:xfrm>
          <a:prstGeom prst="rect">
            <a:avLst/>
          </a:prstGeom>
          <a:solidFill>
            <a:srgbClr val="E0AA26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1. helyezett</a:t>
            </a:r>
          </a:p>
        </p:txBody>
      </p:sp>
    </p:spTree>
    <p:extLst>
      <p:ext uri="{BB962C8B-B14F-4D97-AF65-F5344CB8AC3E}">
        <p14:creationId xmlns:p14="http://schemas.microsoft.com/office/powerpoint/2010/main" val="1250460942"/>
      </p:ext>
    </p:extLst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677343"/>
          </a:xfrm>
        </p:spPr>
        <p:txBody>
          <a:bodyPr/>
          <a:lstStyle/>
          <a:p>
            <a:pPr>
              <a:lnSpc>
                <a:spcPct val="100000"/>
              </a:lnSpc>
            </a:pPr>
            <a:br>
              <a:rPr lang="hu-HU" dirty="0"/>
            </a:br>
            <a:r>
              <a:rPr lang="hu-HU" dirty="0"/>
              <a:t>Világgazdasági szekció</a:t>
            </a:r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>
                <a:solidFill>
                  <a:schemeClr val="bg1"/>
                </a:solidFill>
                <a:latin typeface="+mn-lt"/>
              </a:rPr>
              <a:t>Kelemen Hunor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/>
              <a:t>Témavezetők: Kökény László és </a:t>
            </a:r>
            <a:r>
              <a:rPr lang="hu-HU" dirty="0" err="1"/>
              <a:t>Hortay</a:t>
            </a:r>
            <a:r>
              <a:rPr lang="hu-HU" dirty="0"/>
              <a:t> Olivér</a:t>
            </a:r>
          </a:p>
          <a:p>
            <a:endParaRPr lang="hu-HU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E0AA26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1. helyezett</a:t>
            </a:r>
          </a:p>
        </p:txBody>
      </p:sp>
    </p:spTree>
    <p:extLst>
      <p:ext uri="{BB962C8B-B14F-4D97-AF65-F5344CB8AC3E}">
        <p14:creationId xmlns:p14="http://schemas.microsoft.com/office/powerpoint/2010/main" val="167195842"/>
      </p:ext>
    </p:extLst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ED7EAEDA-62B8-2574-8161-5A6F8149177F}"/>
              </a:ext>
            </a:extLst>
          </p:cNvPr>
          <p:cNvSpPr/>
          <p:nvPr/>
        </p:nvSpPr>
        <p:spPr>
          <a:xfrm>
            <a:off x="5966460" y="1554480"/>
            <a:ext cx="5749290" cy="29946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4400" b="1" dirty="0">
                <a:latin typeface="+mj-lt"/>
              </a:rPr>
              <a:t>GRATULÁLUNK!</a:t>
            </a:r>
          </a:p>
        </p:txBody>
      </p:sp>
    </p:spTree>
    <p:extLst>
      <p:ext uri="{BB962C8B-B14F-4D97-AF65-F5344CB8AC3E}">
        <p14:creationId xmlns:p14="http://schemas.microsoft.com/office/powerpoint/2010/main" val="22041138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677343"/>
          </a:xfrm>
        </p:spPr>
        <p:txBody>
          <a:bodyPr/>
          <a:lstStyle/>
          <a:p>
            <a:r>
              <a:rPr lang="hu-HU" dirty="0"/>
              <a:t>Business </a:t>
            </a:r>
            <a:r>
              <a:rPr lang="hu-HU" dirty="0" err="1"/>
              <a:t>studies</a:t>
            </a:r>
            <a:r>
              <a:rPr lang="hu-HU" dirty="0"/>
              <a:t> </a:t>
            </a:r>
            <a:r>
              <a:rPr lang="hu-HU" dirty="0" err="1"/>
              <a:t>section</a:t>
            </a:r>
            <a:endParaRPr lang="hu-HU" dirty="0"/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 err="1">
                <a:solidFill>
                  <a:schemeClr val="bg1"/>
                </a:solidFill>
                <a:latin typeface="+mn-lt"/>
              </a:rPr>
              <a:t>Rádai</a:t>
            </a:r>
            <a:r>
              <a:rPr lang="hu-HU" sz="3600" dirty="0">
                <a:solidFill>
                  <a:schemeClr val="bg1"/>
                </a:solidFill>
                <a:latin typeface="+mn-lt"/>
              </a:rPr>
              <a:t> Zoltán Máté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 err="1"/>
              <a:t>Supervisor</a:t>
            </a:r>
            <a:r>
              <a:rPr lang="hu-HU" dirty="0"/>
              <a:t>: Kozma Miklós Attila</a:t>
            </a:r>
          </a:p>
          <a:p>
            <a:endParaRPr lang="hu-HU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E0AA26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1st </a:t>
            </a:r>
            <a:r>
              <a:rPr lang="hu-HU" sz="2800" i="1" dirty="0" err="1"/>
              <a:t>place</a:t>
            </a:r>
            <a:endParaRPr lang="hu-HU" sz="2800" i="1" dirty="0"/>
          </a:p>
        </p:txBody>
      </p:sp>
    </p:spTree>
    <p:extLst>
      <p:ext uri="{BB962C8B-B14F-4D97-AF65-F5344CB8AC3E}">
        <p14:creationId xmlns:p14="http://schemas.microsoft.com/office/powerpoint/2010/main" val="7331664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3BD89843-6B51-4FCC-A4E0-C8C8FDD608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br>
              <a:rPr lang="hu-HU" dirty="0"/>
            </a:br>
            <a:r>
              <a:rPr lang="hu-HU" dirty="0" err="1"/>
              <a:t>Communication</a:t>
            </a:r>
            <a:r>
              <a:rPr lang="hu-HU" dirty="0"/>
              <a:t> and Media </a:t>
            </a:r>
            <a:r>
              <a:rPr lang="hu-HU" dirty="0" err="1"/>
              <a:t>section</a:t>
            </a:r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6DEFB059-3ED4-4E7B-803E-4A59D58DD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9931" y="0"/>
            <a:ext cx="2852069" cy="1710000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C5833F84-4FA0-4364-81B0-616FF0D7C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9931" y="0"/>
            <a:ext cx="2852069" cy="17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4519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677343"/>
          </a:xfrm>
        </p:spPr>
        <p:txBody>
          <a:bodyPr/>
          <a:lstStyle/>
          <a:p>
            <a:r>
              <a:rPr lang="hu-HU" dirty="0" err="1"/>
              <a:t>Communication</a:t>
            </a:r>
            <a:r>
              <a:rPr lang="hu-HU" dirty="0"/>
              <a:t> and Media </a:t>
            </a:r>
            <a:r>
              <a:rPr lang="hu-HU" dirty="0" err="1"/>
              <a:t>section</a:t>
            </a:r>
            <a:endParaRPr lang="hu-HU" dirty="0"/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 err="1">
                <a:solidFill>
                  <a:schemeClr val="bg1"/>
                </a:solidFill>
                <a:latin typeface="+mn-lt"/>
              </a:rPr>
              <a:t>Bold</a:t>
            </a:r>
            <a:r>
              <a:rPr lang="hu-HU" sz="3600" dirty="0">
                <a:solidFill>
                  <a:schemeClr val="bg1"/>
                </a:solidFill>
                <a:latin typeface="+mn-lt"/>
              </a:rPr>
              <a:t> </a:t>
            </a:r>
            <a:r>
              <a:rPr lang="hu-HU" sz="3600" dirty="0" err="1">
                <a:solidFill>
                  <a:schemeClr val="bg1"/>
                </a:solidFill>
                <a:latin typeface="+mn-lt"/>
              </a:rPr>
              <a:t>Ariun</a:t>
            </a:r>
            <a:endParaRPr lang="hu-HU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hu-HU" i="1" dirty="0"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hu-HU" i="1" dirty="0" err="1">
                <a:latin typeface="+mn-lt"/>
              </a:rPr>
              <a:t>Supervisor</a:t>
            </a:r>
            <a:r>
              <a:rPr lang="hu-HU" i="1" dirty="0">
                <a:latin typeface="+mn-lt"/>
              </a:rPr>
              <a:t>: Rétvári Márton Gergely</a:t>
            </a:r>
          </a:p>
          <a:p>
            <a:pPr>
              <a:lnSpc>
                <a:spcPct val="100000"/>
              </a:lnSpc>
            </a:pPr>
            <a:endParaRPr lang="hu-HU" i="1" dirty="0">
              <a:latin typeface="+mn-lt"/>
            </a:endParaRPr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DEC5A6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2nd </a:t>
            </a:r>
            <a:r>
              <a:rPr lang="hu-HU" sz="2800" i="1" dirty="0" err="1"/>
              <a:t>place</a:t>
            </a:r>
            <a:endParaRPr lang="hu-HU" sz="2800" i="1" dirty="0"/>
          </a:p>
        </p:txBody>
      </p:sp>
      <p:sp>
        <p:nvSpPr>
          <p:cNvPr id="2" name="Cím 5">
            <a:extLst>
              <a:ext uri="{FF2B5EF4-FFF2-40B4-BE49-F238E27FC236}">
                <a16:creationId xmlns:a16="http://schemas.microsoft.com/office/drawing/2014/main" id="{B9E6D7FE-DAFE-73EC-2779-725E375ED1E0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A9ABB2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2nd </a:t>
            </a:r>
            <a:r>
              <a:rPr lang="hu-HU" sz="2800" i="1" dirty="0" err="1"/>
              <a:t>place</a:t>
            </a:r>
            <a:endParaRPr lang="hu-HU" sz="2800" i="1" dirty="0"/>
          </a:p>
        </p:txBody>
      </p:sp>
    </p:spTree>
    <p:extLst>
      <p:ext uri="{BB962C8B-B14F-4D97-AF65-F5344CB8AC3E}">
        <p14:creationId xmlns:p14="http://schemas.microsoft.com/office/powerpoint/2010/main" val="3226017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677343"/>
          </a:xfrm>
        </p:spPr>
        <p:txBody>
          <a:bodyPr/>
          <a:lstStyle/>
          <a:p>
            <a:r>
              <a:rPr lang="hu-HU" dirty="0" err="1"/>
              <a:t>Communication</a:t>
            </a:r>
            <a:r>
              <a:rPr lang="hu-HU" dirty="0"/>
              <a:t> and Media </a:t>
            </a:r>
            <a:r>
              <a:rPr lang="hu-HU" dirty="0" err="1"/>
              <a:t>section</a:t>
            </a:r>
            <a:endParaRPr lang="hu-HU" dirty="0"/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 err="1">
                <a:solidFill>
                  <a:schemeClr val="bg1"/>
                </a:solidFill>
                <a:latin typeface="+mn-lt"/>
              </a:rPr>
              <a:t>Rédai</a:t>
            </a:r>
            <a:r>
              <a:rPr lang="hu-HU" sz="3600" dirty="0">
                <a:solidFill>
                  <a:schemeClr val="bg1"/>
                </a:solidFill>
                <a:latin typeface="+mn-lt"/>
              </a:rPr>
              <a:t> Virág Patrícia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 err="1"/>
              <a:t>Supervisor</a:t>
            </a:r>
            <a:r>
              <a:rPr lang="hu-HU" dirty="0"/>
              <a:t>: </a:t>
            </a:r>
            <a:r>
              <a:rPr lang="hu-HU" dirty="0" err="1"/>
              <a:t>Veloso</a:t>
            </a:r>
            <a:r>
              <a:rPr lang="hu-HU" dirty="0"/>
              <a:t> da Silva </a:t>
            </a:r>
            <a:r>
              <a:rPr lang="hu-HU" dirty="0" err="1"/>
              <a:t>Admilson</a:t>
            </a:r>
            <a:endParaRPr lang="hu-HU" dirty="0"/>
          </a:p>
          <a:p>
            <a:endParaRPr lang="hu-HU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E0AA26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1st </a:t>
            </a:r>
            <a:r>
              <a:rPr lang="hu-HU" sz="2800" i="1" dirty="0" err="1"/>
              <a:t>place</a:t>
            </a:r>
            <a:endParaRPr lang="hu-HU" sz="2800" i="1" dirty="0"/>
          </a:p>
        </p:txBody>
      </p:sp>
    </p:spTree>
    <p:extLst>
      <p:ext uri="{BB962C8B-B14F-4D97-AF65-F5344CB8AC3E}">
        <p14:creationId xmlns:p14="http://schemas.microsoft.com/office/powerpoint/2010/main" val="9870479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1C1603BE-0B0A-4659-BE1B-FA4A31273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9931" y="0"/>
            <a:ext cx="2852069" cy="1710000"/>
          </a:xfrm>
          <a:prstGeom prst="rect">
            <a:avLst/>
          </a:prstGeom>
        </p:spPr>
      </p:pic>
      <p:sp>
        <p:nvSpPr>
          <p:cNvPr id="7" name="Cím 2">
            <a:extLst>
              <a:ext uri="{FF2B5EF4-FFF2-40B4-BE49-F238E27FC236}">
                <a16:creationId xmlns:a16="http://schemas.microsoft.com/office/drawing/2014/main" id="{510F5389-24DB-4008-A9E8-B028D26A7A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1814" y="1557353"/>
            <a:ext cx="11096623" cy="1871647"/>
          </a:xfrm>
        </p:spPr>
        <p:txBody>
          <a:bodyPr/>
          <a:lstStyle/>
          <a:p>
            <a:pPr algn="ctr"/>
            <a:br>
              <a:rPr lang="hu-HU" dirty="0"/>
            </a:br>
            <a:r>
              <a:rPr lang="hu-HU" dirty="0" err="1"/>
              <a:t>Economics</a:t>
            </a:r>
            <a:r>
              <a:rPr lang="hu-HU" dirty="0"/>
              <a:t> </a:t>
            </a:r>
            <a:r>
              <a:rPr lang="hu-HU" dirty="0" err="1"/>
              <a:t>section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489003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677343"/>
          </a:xfrm>
        </p:spPr>
        <p:txBody>
          <a:bodyPr/>
          <a:lstStyle/>
          <a:p>
            <a:r>
              <a:rPr lang="hu-HU" dirty="0" err="1"/>
              <a:t>Economics</a:t>
            </a:r>
            <a:r>
              <a:rPr lang="hu-HU" dirty="0"/>
              <a:t> </a:t>
            </a:r>
            <a:r>
              <a:rPr lang="hu-HU" dirty="0" err="1"/>
              <a:t>section</a:t>
            </a:r>
            <a:endParaRPr lang="hu-HU" dirty="0"/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 err="1">
                <a:solidFill>
                  <a:schemeClr val="bg1"/>
                </a:solidFill>
                <a:latin typeface="+mn-lt"/>
              </a:rPr>
              <a:t>Radaydeh</a:t>
            </a:r>
            <a:r>
              <a:rPr lang="hu-HU" sz="3600" dirty="0">
                <a:solidFill>
                  <a:schemeClr val="bg1"/>
                </a:solidFill>
                <a:latin typeface="+mn-lt"/>
              </a:rPr>
              <a:t> </a:t>
            </a:r>
            <a:r>
              <a:rPr lang="hu-HU" sz="3600" dirty="0" err="1">
                <a:solidFill>
                  <a:schemeClr val="bg1"/>
                </a:solidFill>
                <a:latin typeface="+mn-lt"/>
              </a:rPr>
              <a:t>Farah</a:t>
            </a:r>
            <a:r>
              <a:rPr lang="hu-HU" sz="3600" dirty="0">
                <a:solidFill>
                  <a:schemeClr val="bg1"/>
                </a:solidFill>
                <a:latin typeface="+mn-lt"/>
              </a:rPr>
              <a:t> Ali </a:t>
            </a:r>
            <a:r>
              <a:rPr lang="hu-HU" sz="3600" dirty="0" err="1">
                <a:solidFill>
                  <a:schemeClr val="bg1"/>
                </a:solidFill>
                <a:latin typeface="+mn-lt"/>
              </a:rPr>
              <a:t>Mahmoud</a:t>
            </a:r>
            <a:endParaRPr lang="hu-HU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 err="1"/>
              <a:t>Supervisor</a:t>
            </a:r>
            <a:r>
              <a:rPr lang="hu-HU" dirty="0"/>
              <a:t>: Balázs Péter</a:t>
            </a:r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DEC5A6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3rd </a:t>
            </a:r>
            <a:r>
              <a:rPr lang="hu-HU" sz="2800" i="1" dirty="0" err="1"/>
              <a:t>place</a:t>
            </a:r>
            <a:endParaRPr lang="hu-HU" sz="2800" i="1" dirty="0"/>
          </a:p>
        </p:txBody>
      </p:sp>
    </p:spTree>
    <p:extLst>
      <p:ext uri="{BB962C8B-B14F-4D97-AF65-F5344CB8AC3E}">
        <p14:creationId xmlns:p14="http://schemas.microsoft.com/office/powerpoint/2010/main" val="12122295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677343"/>
          </a:xfrm>
        </p:spPr>
        <p:txBody>
          <a:bodyPr/>
          <a:lstStyle/>
          <a:p>
            <a:r>
              <a:rPr lang="hu-HU" dirty="0" err="1"/>
              <a:t>Economics</a:t>
            </a:r>
            <a:r>
              <a:rPr lang="hu-HU" dirty="0"/>
              <a:t> </a:t>
            </a:r>
            <a:r>
              <a:rPr lang="hu-HU" dirty="0" err="1"/>
              <a:t>section</a:t>
            </a:r>
            <a:endParaRPr lang="hu-HU" dirty="0"/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 err="1">
                <a:solidFill>
                  <a:schemeClr val="bg1"/>
                </a:solidFill>
                <a:latin typeface="+mn-lt"/>
              </a:rPr>
              <a:t>Neubrandt</a:t>
            </a:r>
            <a:r>
              <a:rPr lang="hu-HU" sz="3600" dirty="0">
                <a:solidFill>
                  <a:schemeClr val="bg1"/>
                </a:solidFill>
                <a:latin typeface="+mn-lt"/>
              </a:rPr>
              <a:t> István Martin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hu-HU" i="1" dirty="0"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hu-HU" i="1" dirty="0" err="1">
                <a:latin typeface="+mn-lt"/>
              </a:rPr>
              <a:t>Supervisor</a:t>
            </a:r>
            <a:r>
              <a:rPr lang="hu-HU" i="1" dirty="0">
                <a:latin typeface="+mn-lt"/>
              </a:rPr>
              <a:t>: </a:t>
            </a:r>
            <a:r>
              <a:rPr lang="hu-HU" i="1" dirty="0" err="1">
                <a:latin typeface="+mn-lt"/>
              </a:rPr>
              <a:t>Reizer</a:t>
            </a:r>
            <a:r>
              <a:rPr lang="hu-HU" i="1" dirty="0">
                <a:latin typeface="+mn-lt"/>
              </a:rPr>
              <a:t> Balázs</a:t>
            </a:r>
          </a:p>
          <a:p>
            <a:pPr>
              <a:lnSpc>
                <a:spcPct val="100000"/>
              </a:lnSpc>
            </a:pPr>
            <a:endParaRPr lang="hu-HU" i="1" dirty="0">
              <a:latin typeface="+mn-lt"/>
            </a:endParaRPr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DEC5A6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2nd </a:t>
            </a:r>
            <a:r>
              <a:rPr lang="hu-HU" sz="2800" i="1" dirty="0" err="1"/>
              <a:t>place</a:t>
            </a:r>
            <a:endParaRPr lang="hu-HU" sz="2800" i="1" dirty="0"/>
          </a:p>
        </p:txBody>
      </p:sp>
      <p:sp>
        <p:nvSpPr>
          <p:cNvPr id="2" name="Cím 5">
            <a:extLst>
              <a:ext uri="{FF2B5EF4-FFF2-40B4-BE49-F238E27FC236}">
                <a16:creationId xmlns:a16="http://schemas.microsoft.com/office/drawing/2014/main" id="{B9E6D7FE-DAFE-73EC-2779-725E375ED1E0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A9ABB2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2nd </a:t>
            </a:r>
            <a:r>
              <a:rPr lang="hu-HU" sz="2800" i="1" dirty="0" err="1"/>
              <a:t>place</a:t>
            </a:r>
            <a:endParaRPr lang="hu-HU" sz="2800" i="1" dirty="0"/>
          </a:p>
        </p:txBody>
      </p:sp>
    </p:spTree>
    <p:extLst>
      <p:ext uri="{BB962C8B-B14F-4D97-AF65-F5344CB8AC3E}">
        <p14:creationId xmlns:p14="http://schemas.microsoft.com/office/powerpoint/2010/main" val="3684684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87773B61-6637-4234-9AC2-48D554137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9931" y="0"/>
            <a:ext cx="2852069" cy="17100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E7E1D8A1-BCAC-47AE-AF55-BF2C0D325B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0300" y="1154828"/>
            <a:ext cx="11096623" cy="1871647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hu-HU" sz="3200" cap="small" dirty="0"/>
              <a:t>Az ETDT elnökének köszöntője</a:t>
            </a:r>
            <a:br>
              <a:rPr lang="hu-HU" sz="3200" cap="small" dirty="0"/>
            </a:br>
            <a:r>
              <a:rPr lang="hu-HU" sz="3200" cap="small" dirty="0" err="1"/>
              <a:t>Greeting</a:t>
            </a:r>
            <a:r>
              <a:rPr lang="hu-HU" sz="3200" cap="small" dirty="0"/>
              <a:t> </a:t>
            </a:r>
            <a:r>
              <a:rPr lang="hu-HU" sz="3200" cap="small" dirty="0" err="1"/>
              <a:t>speech</a:t>
            </a:r>
            <a:r>
              <a:rPr lang="hu-HU" sz="3200" cap="small" dirty="0"/>
              <a:t> of the </a:t>
            </a:r>
            <a:r>
              <a:rPr lang="hu-HU" sz="3200" cap="small" dirty="0" err="1"/>
              <a:t>president</a:t>
            </a:r>
            <a:r>
              <a:rPr lang="hu-HU" sz="3200" cap="small" dirty="0"/>
              <a:t> of ETDT</a:t>
            </a:r>
            <a:br>
              <a:rPr lang="hu-HU" sz="3200" dirty="0"/>
            </a:br>
            <a:r>
              <a:rPr lang="hu-HU" cap="small" dirty="0"/>
              <a:t>Prof. Dr. </a:t>
            </a:r>
            <a:r>
              <a:rPr lang="hu-HU" cap="small" dirty="0" err="1"/>
              <a:t>Mitev</a:t>
            </a:r>
            <a:r>
              <a:rPr lang="hu-HU" cap="small" dirty="0"/>
              <a:t> Ariel</a:t>
            </a:r>
            <a:endParaRPr lang="hu-HU" sz="3200" cap="small" dirty="0"/>
          </a:p>
        </p:txBody>
      </p:sp>
      <p:sp>
        <p:nvSpPr>
          <p:cNvPr id="6" name="Dátum helye 2">
            <a:extLst>
              <a:ext uri="{FF2B5EF4-FFF2-40B4-BE49-F238E27FC236}">
                <a16:creationId xmlns:a16="http://schemas.microsoft.com/office/drawing/2014/main" id="{CDE3BB83-35D6-4254-A131-FAAC12AB4D9D}"/>
              </a:ext>
            </a:extLst>
          </p:cNvPr>
          <p:cNvSpPr txBox="1">
            <a:spLocks/>
          </p:cNvSpPr>
          <p:nvPr/>
        </p:nvSpPr>
        <p:spPr>
          <a:xfrm>
            <a:off x="4724400" y="4823076"/>
            <a:ext cx="2743200" cy="184105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sz="2800" dirty="0"/>
          </a:p>
        </p:txBody>
      </p:sp>
      <p:pic>
        <p:nvPicPr>
          <p:cNvPr id="8" name="Ábra 7">
            <a:extLst>
              <a:ext uri="{FF2B5EF4-FFF2-40B4-BE49-F238E27FC236}">
                <a16:creationId xmlns:a16="http://schemas.microsoft.com/office/drawing/2014/main" id="{75669E13-038E-4409-B16A-DBD66B4B9F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8716821">
            <a:off x="545451" y="5159798"/>
            <a:ext cx="1379721" cy="1619177"/>
          </a:xfrm>
          <a:prstGeom prst="rect">
            <a:avLst/>
          </a:prstGeom>
        </p:spPr>
      </p:pic>
      <p:pic>
        <p:nvPicPr>
          <p:cNvPr id="9" name="Ábra 8">
            <a:extLst>
              <a:ext uri="{FF2B5EF4-FFF2-40B4-BE49-F238E27FC236}">
                <a16:creationId xmlns:a16="http://schemas.microsoft.com/office/drawing/2014/main" id="{278669DD-F176-462E-A13A-54687FE832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3891" y="5551415"/>
            <a:ext cx="558730" cy="558730"/>
          </a:xfrm>
          <a:prstGeom prst="rect">
            <a:avLst/>
          </a:prstGeom>
        </p:spPr>
      </p:pic>
      <p:pic>
        <p:nvPicPr>
          <p:cNvPr id="1026" name="Picture 2" descr="Bemutatkozás">
            <a:extLst>
              <a:ext uri="{FF2B5EF4-FFF2-40B4-BE49-F238E27FC236}">
                <a16:creationId xmlns:a16="http://schemas.microsoft.com/office/drawing/2014/main" id="{CB0E569E-63B7-DD67-B797-FAF84423B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961" y="3644265"/>
            <a:ext cx="2781300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9708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677343"/>
          </a:xfrm>
        </p:spPr>
        <p:txBody>
          <a:bodyPr/>
          <a:lstStyle/>
          <a:p>
            <a:r>
              <a:rPr lang="hu-HU" dirty="0" err="1"/>
              <a:t>Economics</a:t>
            </a:r>
            <a:r>
              <a:rPr lang="hu-HU" dirty="0"/>
              <a:t> </a:t>
            </a:r>
            <a:r>
              <a:rPr lang="hu-HU" dirty="0" err="1"/>
              <a:t>section</a:t>
            </a:r>
            <a:endParaRPr lang="hu-HU" dirty="0"/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 err="1">
                <a:solidFill>
                  <a:schemeClr val="bg1"/>
                </a:solidFill>
                <a:latin typeface="+mn-lt"/>
              </a:rPr>
              <a:t>Mariia</a:t>
            </a:r>
            <a:r>
              <a:rPr lang="hu-HU" sz="3600" dirty="0">
                <a:solidFill>
                  <a:schemeClr val="bg1"/>
                </a:solidFill>
                <a:latin typeface="+mn-lt"/>
              </a:rPr>
              <a:t> </a:t>
            </a:r>
            <a:r>
              <a:rPr lang="hu-HU" sz="3600" dirty="0" err="1">
                <a:solidFill>
                  <a:schemeClr val="bg1"/>
                </a:solidFill>
                <a:latin typeface="+mn-lt"/>
              </a:rPr>
              <a:t>Kollar</a:t>
            </a:r>
            <a:endParaRPr lang="hu-H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 err="1"/>
              <a:t>Supervisor</a:t>
            </a:r>
            <a:r>
              <a:rPr lang="hu-HU" dirty="0"/>
              <a:t>: </a:t>
            </a:r>
            <a:r>
              <a:rPr lang="hu-HU" dirty="0" err="1"/>
              <a:t>Asemi</a:t>
            </a:r>
            <a:r>
              <a:rPr lang="hu-HU" dirty="0"/>
              <a:t> </a:t>
            </a:r>
            <a:r>
              <a:rPr lang="hu-HU" dirty="0" err="1"/>
              <a:t>Asefeh</a:t>
            </a:r>
            <a:endParaRPr lang="hu-HU" dirty="0"/>
          </a:p>
          <a:p>
            <a:endParaRPr lang="hu-HU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E0AA26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1st </a:t>
            </a:r>
            <a:r>
              <a:rPr lang="hu-HU" sz="2800" i="1" dirty="0" err="1"/>
              <a:t>place</a:t>
            </a:r>
            <a:endParaRPr lang="hu-HU" sz="2800" i="1" dirty="0"/>
          </a:p>
        </p:txBody>
      </p:sp>
    </p:spTree>
    <p:extLst>
      <p:ext uri="{BB962C8B-B14F-4D97-AF65-F5344CB8AC3E}">
        <p14:creationId xmlns:p14="http://schemas.microsoft.com/office/powerpoint/2010/main" val="29804034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3BD89843-6B51-4FCC-A4E0-C8C8FDD608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br>
              <a:rPr lang="hu-HU" dirty="0"/>
            </a:br>
            <a:r>
              <a:rPr lang="hu-HU" dirty="0"/>
              <a:t>Financial </a:t>
            </a:r>
            <a:r>
              <a:rPr lang="hu-HU" dirty="0" err="1"/>
              <a:t>Markets</a:t>
            </a:r>
            <a:r>
              <a:rPr lang="hu-HU" dirty="0"/>
              <a:t> </a:t>
            </a:r>
            <a:r>
              <a:rPr lang="hu-HU" dirty="0" err="1"/>
              <a:t>section</a:t>
            </a:r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6DEFB059-3ED4-4E7B-803E-4A59D58DD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9931" y="0"/>
            <a:ext cx="2852069" cy="1710000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C5833F84-4FA0-4364-81B0-616FF0D7C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9931" y="0"/>
            <a:ext cx="2852069" cy="17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1710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677343"/>
          </a:xfrm>
        </p:spPr>
        <p:txBody>
          <a:bodyPr/>
          <a:lstStyle/>
          <a:p>
            <a:r>
              <a:rPr lang="hu-HU" dirty="0"/>
              <a:t>Financial </a:t>
            </a:r>
            <a:r>
              <a:rPr lang="hu-HU" dirty="0" err="1"/>
              <a:t>Markets</a:t>
            </a:r>
            <a:r>
              <a:rPr lang="hu-HU" dirty="0"/>
              <a:t> </a:t>
            </a:r>
            <a:r>
              <a:rPr lang="hu-HU" dirty="0" err="1"/>
              <a:t>section</a:t>
            </a:r>
            <a:endParaRPr lang="hu-HU" dirty="0"/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>
                <a:solidFill>
                  <a:schemeClr val="bg1"/>
                </a:solidFill>
                <a:latin typeface="+mn-lt"/>
              </a:rPr>
              <a:t>Veronika Péter</a:t>
            </a:r>
            <a:endParaRPr lang="hu-H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 err="1"/>
              <a:t>Supervisor</a:t>
            </a:r>
            <a:r>
              <a:rPr lang="hu-HU" dirty="0"/>
              <a:t>: </a:t>
            </a:r>
            <a:r>
              <a:rPr lang="hu-HU" dirty="0" err="1"/>
              <a:t>Czupy</a:t>
            </a:r>
            <a:r>
              <a:rPr lang="hu-HU" dirty="0"/>
              <a:t> Gergely János</a:t>
            </a:r>
          </a:p>
          <a:p>
            <a:endParaRPr lang="hu-HU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1"/>
            <a:ext cx="4343401" cy="1203367"/>
          </a:xfrm>
          <a:prstGeom prst="rect">
            <a:avLst/>
          </a:prstGeom>
          <a:solidFill>
            <a:srgbClr val="855C24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hu-HU" i="1" dirty="0" err="1">
                <a:solidFill>
                  <a:schemeClr val="bg1"/>
                </a:solidFill>
              </a:rPr>
              <a:t>Special</a:t>
            </a:r>
            <a:r>
              <a:rPr lang="hu-HU" i="1" dirty="0">
                <a:solidFill>
                  <a:schemeClr val="bg1"/>
                </a:solidFill>
              </a:rPr>
              <a:t> </a:t>
            </a:r>
            <a:r>
              <a:rPr lang="hu-HU" i="1" dirty="0" err="1">
                <a:solidFill>
                  <a:schemeClr val="bg1"/>
                </a:solidFill>
              </a:rPr>
              <a:t>award</a:t>
            </a:r>
            <a:r>
              <a:rPr lang="hu-HU" i="1" dirty="0">
                <a:solidFill>
                  <a:schemeClr val="bg1"/>
                </a:solidFill>
              </a:rPr>
              <a:t> </a:t>
            </a:r>
            <a:r>
              <a:rPr lang="hu-HU" i="1" dirty="0" err="1">
                <a:solidFill>
                  <a:schemeClr val="bg1"/>
                </a:solidFill>
              </a:rPr>
              <a:t>by</a:t>
            </a:r>
            <a:r>
              <a:rPr lang="hu-HU" i="1" dirty="0">
                <a:solidFill>
                  <a:schemeClr val="bg1"/>
                </a:solidFill>
              </a:rPr>
              <a:t> Morgan Stanley</a:t>
            </a:r>
          </a:p>
        </p:txBody>
      </p:sp>
    </p:spTree>
    <p:extLst>
      <p:ext uri="{BB962C8B-B14F-4D97-AF65-F5344CB8AC3E}">
        <p14:creationId xmlns:p14="http://schemas.microsoft.com/office/powerpoint/2010/main" val="38169851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677343"/>
          </a:xfrm>
        </p:spPr>
        <p:txBody>
          <a:bodyPr/>
          <a:lstStyle/>
          <a:p>
            <a:r>
              <a:rPr lang="en-US" dirty="0"/>
              <a:t>Financial Markets </a:t>
            </a:r>
            <a:r>
              <a:rPr lang="hu-HU" dirty="0"/>
              <a:t>s</a:t>
            </a:r>
            <a:r>
              <a:rPr lang="en-US" dirty="0" err="1"/>
              <a:t>ection</a:t>
            </a:r>
            <a:endParaRPr lang="hu-HU" dirty="0"/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 err="1">
                <a:solidFill>
                  <a:schemeClr val="bg1"/>
                </a:solidFill>
                <a:latin typeface="+mn-lt"/>
              </a:rPr>
              <a:t>Xia</a:t>
            </a:r>
            <a:r>
              <a:rPr lang="hu-HU" sz="3600" dirty="0">
                <a:solidFill>
                  <a:schemeClr val="bg1"/>
                </a:solidFill>
                <a:latin typeface="+mn-lt"/>
              </a:rPr>
              <a:t> </a:t>
            </a:r>
            <a:r>
              <a:rPr lang="hu-HU" sz="3600" dirty="0" err="1">
                <a:solidFill>
                  <a:schemeClr val="bg1"/>
                </a:solidFill>
                <a:latin typeface="+mn-lt"/>
              </a:rPr>
              <a:t>Dehua</a:t>
            </a:r>
            <a:endParaRPr lang="hu-HU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 err="1"/>
              <a:t>Supervisor</a:t>
            </a:r>
            <a:r>
              <a:rPr lang="hu-HU" dirty="0"/>
              <a:t>: </a:t>
            </a:r>
            <a:r>
              <a:rPr lang="hu-HU" dirty="0" err="1"/>
              <a:t>Havran</a:t>
            </a:r>
            <a:r>
              <a:rPr lang="hu-HU" dirty="0"/>
              <a:t> Dániel</a:t>
            </a:r>
          </a:p>
          <a:p>
            <a:endParaRPr lang="hu-HU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DEC5A6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3rd </a:t>
            </a:r>
            <a:r>
              <a:rPr lang="hu-HU" sz="2800" i="1" dirty="0" err="1"/>
              <a:t>place</a:t>
            </a:r>
            <a:endParaRPr lang="hu-HU" sz="2800" i="1" dirty="0"/>
          </a:p>
        </p:txBody>
      </p:sp>
    </p:spTree>
    <p:extLst>
      <p:ext uri="{BB962C8B-B14F-4D97-AF65-F5344CB8AC3E}">
        <p14:creationId xmlns:p14="http://schemas.microsoft.com/office/powerpoint/2010/main" val="21865562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677343"/>
          </a:xfrm>
        </p:spPr>
        <p:txBody>
          <a:bodyPr/>
          <a:lstStyle/>
          <a:p>
            <a:r>
              <a:rPr lang="en-US" dirty="0"/>
              <a:t>Financial Markets </a:t>
            </a:r>
            <a:r>
              <a:rPr lang="hu-HU" dirty="0"/>
              <a:t>s</a:t>
            </a:r>
            <a:r>
              <a:rPr lang="en-US" dirty="0" err="1"/>
              <a:t>ection</a:t>
            </a:r>
            <a:endParaRPr lang="hu-HU" dirty="0"/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>
                <a:solidFill>
                  <a:schemeClr val="bg1"/>
                </a:solidFill>
                <a:latin typeface="+mn-lt"/>
              </a:rPr>
              <a:t>Szilárd Pálma Bernadett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 err="1"/>
              <a:t>Supervisor</a:t>
            </a:r>
            <a:r>
              <a:rPr lang="hu-HU" dirty="0"/>
              <a:t>: Badics Milán Csaba</a:t>
            </a:r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E0AA26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1st </a:t>
            </a:r>
            <a:r>
              <a:rPr lang="hu-HU" sz="2800" i="1" dirty="0" err="1"/>
              <a:t>place</a:t>
            </a:r>
            <a:endParaRPr lang="hu-HU" sz="2800" i="1" dirty="0"/>
          </a:p>
        </p:txBody>
      </p:sp>
    </p:spTree>
    <p:extLst>
      <p:ext uri="{BB962C8B-B14F-4D97-AF65-F5344CB8AC3E}">
        <p14:creationId xmlns:p14="http://schemas.microsoft.com/office/powerpoint/2010/main" val="14019630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677343"/>
          </a:xfrm>
        </p:spPr>
        <p:txBody>
          <a:bodyPr/>
          <a:lstStyle/>
          <a:p>
            <a:r>
              <a:rPr lang="en-US" dirty="0"/>
              <a:t>Financial Markets </a:t>
            </a:r>
            <a:r>
              <a:rPr lang="hu-HU" dirty="0"/>
              <a:t>s</a:t>
            </a:r>
            <a:r>
              <a:rPr lang="en-US" dirty="0" err="1"/>
              <a:t>ection</a:t>
            </a:r>
            <a:endParaRPr lang="hu-HU" dirty="0"/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>
                <a:solidFill>
                  <a:schemeClr val="bg1"/>
                </a:solidFill>
                <a:latin typeface="+mn-lt"/>
              </a:rPr>
              <a:t>Péter Veronika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 err="1"/>
              <a:t>Supervisor</a:t>
            </a:r>
            <a:r>
              <a:rPr lang="hu-HU" dirty="0"/>
              <a:t>: </a:t>
            </a:r>
            <a:r>
              <a:rPr lang="hu-HU" dirty="0" err="1"/>
              <a:t>Czupy</a:t>
            </a:r>
            <a:r>
              <a:rPr lang="hu-HU" dirty="0"/>
              <a:t> Gergely János</a:t>
            </a:r>
          </a:p>
          <a:p>
            <a:endParaRPr lang="hu-HU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E0AA26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1st </a:t>
            </a:r>
            <a:r>
              <a:rPr lang="hu-HU" sz="2800" i="1" dirty="0" err="1"/>
              <a:t>place</a:t>
            </a:r>
            <a:endParaRPr lang="hu-HU" sz="2800" i="1" dirty="0"/>
          </a:p>
        </p:txBody>
      </p:sp>
    </p:spTree>
    <p:extLst>
      <p:ext uri="{BB962C8B-B14F-4D97-AF65-F5344CB8AC3E}">
        <p14:creationId xmlns:p14="http://schemas.microsoft.com/office/powerpoint/2010/main" val="41319124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3BD89843-6B51-4FCC-A4E0-C8C8FDD608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br>
              <a:rPr lang="hu-HU" dirty="0"/>
            </a:br>
            <a:r>
              <a:rPr lang="hu-HU" dirty="0"/>
              <a:t>International relations </a:t>
            </a:r>
            <a:r>
              <a:rPr lang="hu-HU" dirty="0" err="1"/>
              <a:t>section</a:t>
            </a:r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6DEFB059-3ED4-4E7B-803E-4A59D58DD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9931" y="0"/>
            <a:ext cx="2852069" cy="1710000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C5833F84-4FA0-4364-81B0-616FF0D7C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9931" y="0"/>
            <a:ext cx="2852069" cy="17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0124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677343"/>
          </a:xfrm>
        </p:spPr>
        <p:txBody>
          <a:bodyPr/>
          <a:lstStyle/>
          <a:p>
            <a:r>
              <a:rPr lang="hu-HU" dirty="0"/>
              <a:t>International relations </a:t>
            </a:r>
            <a:r>
              <a:rPr lang="hu-HU" dirty="0" err="1"/>
              <a:t>section</a:t>
            </a:r>
            <a:endParaRPr lang="hu-HU" dirty="0"/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>
                <a:solidFill>
                  <a:schemeClr val="bg1"/>
                </a:solidFill>
                <a:latin typeface="+mn-lt"/>
              </a:rPr>
              <a:t>Török Fanni Dominika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 err="1"/>
              <a:t>Supervisor</a:t>
            </a:r>
            <a:r>
              <a:rPr lang="hu-HU" dirty="0"/>
              <a:t>: Kőváriné </a:t>
            </a:r>
            <a:r>
              <a:rPr lang="hu-HU" dirty="0" err="1"/>
              <a:t>Ignáth</a:t>
            </a:r>
            <a:r>
              <a:rPr lang="hu-HU" dirty="0"/>
              <a:t> Éva</a:t>
            </a:r>
          </a:p>
          <a:p>
            <a:endParaRPr lang="hu-HU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A9ABB2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2nd </a:t>
            </a:r>
            <a:r>
              <a:rPr lang="hu-HU" sz="2800" i="1" dirty="0" err="1"/>
              <a:t>place</a:t>
            </a:r>
            <a:endParaRPr lang="hu-HU" sz="2800" i="1" dirty="0"/>
          </a:p>
        </p:txBody>
      </p:sp>
      <p:sp>
        <p:nvSpPr>
          <p:cNvPr id="2" name="Cím 5">
            <a:extLst>
              <a:ext uri="{FF2B5EF4-FFF2-40B4-BE49-F238E27FC236}">
                <a16:creationId xmlns:a16="http://schemas.microsoft.com/office/drawing/2014/main" id="{520B4F33-3E12-BA0E-B183-BE204B399C68}"/>
              </a:ext>
            </a:extLst>
          </p:cNvPr>
          <p:cNvSpPr txBox="1">
            <a:spLocks/>
          </p:cNvSpPr>
          <p:nvPr/>
        </p:nvSpPr>
        <p:spPr>
          <a:xfrm>
            <a:off x="3906964" y="5225142"/>
            <a:ext cx="4343401" cy="1099458"/>
          </a:xfrm>
          <a:prstGeom prst="rect">
            <a:avLst/>
          </a:prstGeom>
          <a:solidFill>
            <a:srgbClr val="DEC5A6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3rd </a:t>
            </a:r>
            <a:r>
              <a:rPr lang="hu-HU" sz="2800" i="1" dirty="0" err="1"/>
              <a:t>place</a:t>
            </a:r>
            <a:endParaRPr lang="hu-HU" sz="2800" i="1" dirty="0"/>
          </a:p>
        </p:txBody>
      </p:sp>
    </p:spTree>
    <p:extLst>
      <p:ext uri="{BB962C8B-B14F-4D97-AF65-F5344CB8AC3E}">
        <p14:creationId xmlns:p14="http://schemas.microsoft.com/office/powerpoint/2010/main" val="2495930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677343"/>
          </a:xfrm>
        </p:spPr>
        <p:txBody>
          <a:bodyPr/>
          <a:lstStyle/>
          <a:p>
            <a:r>
              <a:rPr lang="hu-HU" dirty="0"/>
              <a:t>International relations </a:t>
            </a:r>
            <a:r>
              <a:rPr lang="hu-HU" dirty="0" err="1"/>
              <a:t>section</a:t>
            </a:r>
            <a:endParaRPr lang="hu-HU" dirty="0"/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 err="1">
                <a:solidFill>
                  <a:schemeClr val="bg1"/>
                </a:solidFill>
                <a:latin typeface="+mn-lt"/>
              </a:rPr>
              <a:t>Babcsán</a:t>
            </a:r>
            <a:r>
              <a:rPr lang="hu-HU" sz="3600" dirty="0">
                <a:solidFill>
                  <a:schemeClr val="bg1"/>
                </a:solidFill>
                <a:latin typeface="+mn-lt"/>
              </a:rPr>
              <a:t> Dániel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 err="1"/>
              <a:t>Supervisor</a:t>
            </a:r>
            <a:r>
              <a:rPr lang="hu-HU" dirty="0"/>
              <a:t>: </a:t>
            </a:r>
            <a:r>
              <a:rPr lang="hu-HU" dirty="0" err="1"/>
              <a:t>Matura</a:t>
            </a:r>
            <a:r>
              <a:rPr lang="hu-HU" dirty="0"/>
              <a:t> Tamás Attila</a:t>
            </a:r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A9ABB2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2nd </a:t>
            </a:r>
            <a:r>
              <a:rPr lang="hu-HU" sz="2800" i="1" dirty="0" err="1"/>
              <a:t>place</a:t>
            </a:r>
            <a:endParaRPr lang="hu-HU" sz="2800" i="1" dirty="0"/>
          </a:p>
        </p:txBody>
      </p:sp>
    </p:spTree>
    <p:extLst>
      <p:ext uri="{BB962C8B-B14F-4D97-AF65-F5344CB8AC3E}">
        <p14:creationId xmlns:p14="http://schemas.microsoft.com/office/powerpoint/2010/main" val="21202251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677343"/>
          </a:xfrm>
        </p:spPr>
        <p:txBody>
          <a:bodyPr/>
          <a:lstStyle/>
          <a:p>
            <a:r>
              <a:rPr lang="hu-HU" dirty="0"/>
              <a:t>International relations </a:t>
            </a:r>
            <a:r>
              <a:rPr lang="hu-HU" dirty="0" err="1"/>
              <a:t>section</a:t>
            </a:r>
            <a:endParaRPr lang="hu-HU" dirty="0"/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>
                <a:solidFill>
                  <a:schemeClr val="bg1"/>
                </a:solidFill>
                <a:latin typeface="+mn-lt"/>
              </a:rPr>
              <a:t>Pongrácz Dániel Gábor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 err="1"/>
              <a:t>Supervisor</a:t>
            </a:r>
            <a:r>
              <a:rPr lang="hu-HU" dirty="0"/>
              <a:t>: Vékony Dániel</a:t>
            </a:r>
          </a:p>
          <a:p>
            <a:endParaRPr lang="hu-HU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E0AA26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1st </a:t>
            </a:r>
            <a:r>
              <a:rPr lang="hu-HU" sz="2800" i="1" dirty="0" err="1"/>
              <a:t>place</a:t>
            </a:r>
            <a:endParaRPr lang="hu-HU" sz="2800" i="1" dirty="0"/>
          </a:p>
        </p:txBody>
      </p:sp>
    </p:spTree>
    <p:extLst>
      <p:ext uri="{BB962C8B-B14F-4D97-AF65-F5344CB8AC3E}">
        <p14:creationId xmlns:p14="http://schemas.microsoft.com/office/powerpoint/2010/main" val="987754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4F2A3867-666E-4C56-A49E-6C4E34A55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9931" y="-34834"/>
            <a:ext cx="2852069" cy="17100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E0453346-60AA-43B5-A1AA-54B0FF13AA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7926" y="1126070"/>
            <a:ext cx="11014074" cy="697690"/>
          </a:xfrm>
        </p:spPr>
        <p:txBody>
          <a:bodyPr/>
          <a:lstStyle/>
          <a:p>
            <a:r>
              <a:rPr lang="hu-HU" sz="3200" dirty="0" err="1"/>
              <a:t>Numbers</a:t>
            </a:r>
            <a:r>
              <a:rPr lang="hu-HU" sz="3200" dirty="0"/>
              <a:t> of the 2023 TDK</a:t>
            </a:r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52F46D48-C9E3-4802-8DBE-FEBAC9CD0099}"/>
              </a:ext>
            </a:extLst>
          </p:cNvPr>
          <p:cNvGrpSpPr/>
          <p:nvPr/>
        </p:nvGrpSpPr>
        <p:grpSpPr>
          <a:xfrm>
            <a:off x="1249922" y="1690389"/>
            <a:ext cx="3895504" cy="793299"/>
            <a:chOff x="838200" y="1791855"/>
            <a:chExt cx="4638964" cy="1027546"/>
          </a:xfrm>
        </p:grpSpPr>
        <p:sp>
          <p:nvSpPr>
            <p:cNvPr id="7" name="Oval 2">
              <a:extLst>
                <a:ext uri="{FF2B5EF4-FFF2-40B4-BE49-F238E27FC236}">
                  <a16:creationId xmlns:a16="http://schemas.microsoft.com/office/drawing/2014/main" id="{449BADC7-9F93-4C6D-BEE6-2612C9EE0DA5}"/>
                </a:ext>
              </a:extLst>
            </p:cNvPr>
            <p:cNvSpPr/>
            <p:nvPr/>
          </p:nvSpPr>
          <p:spPr>
            <a:xfrm>
              <a:off x="838200" y="1791855"/>
              <a:ext cx="1027546" cy="1027546"/>
            </a:xfrm>
            <a:prstGeom prst="ellipse">
              <a:avLst/>
            </a:prstGeom>
            <a:solidFill>
              <a:srgbClr val="1B21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000" b="1" dirty="0"/>
                <a:t>498</a:t>
              </a:r>
            </a:p>
          </p:txBody>
        </p:sp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id="{B34E5322-E834-4F7A-A889-C628CD2B1734}"/>
                </a:ext>
              </a:extLst>
            </p:cNvPr>
            <p:cNvSpPr/>
            <p:nvPr/>
          </p:nvSpPr>
          <p:spPr>
            <a:xfrm>
              <a:off x="1948873" y="1930400"/>
              <a:ext cx="3528291" cy="7666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u-HU" sz="2000" b="1" dirty="0" err="1">
                  <a:solidFill>
                    <a:schemeClr val="tx2"/>
                  </a:solidFill>
                </a:rPr>
                <a:t>Registered</a:t>
              </a:r>
              <a:r>
                <a:rPr lang="hu-HU" sz="2000" b="1" dirty="0">
                  <a:solidFill>
                    <a:schemeClr val="tx2"/>
                  </a:solidFill>
                </a:rPr>
                <a:t> </a:t>
              </a:r>
              <a:r>
                <a:rPr lang="hu-HU" sz="2000" b="1" dirty="0" err="1">
                  <a:solidFill>
                    <a:schemeClr val="tx2"/>
                  </a:solidFill>
                </a:rPr>
                <a:t>theses</a:t>
              </a:r>
              <a:endParaRPr lang="hu-HU" sz="20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9" name="Group 21">
            <a:extLst>
              <a:ext uri="{FF2B5EF4-FFF2-40B4-BE49-F238E27FC236}">
                <a16:creationId xmlns:a16="http://schemas.microsoft.com/office/drawing/2014/main" id="{6BBFA333-87AD-4287-8169-65EFC37B736D}"/>
              </a:ext>
            </a:extLst>
          </p:cNvPr>
          <p:cNvGrpSpPr/>
          <p:nvPr/>
        </p:nvGrpSpPr>
        <p:grpSpPr>
          <a:xfrm>
            <a:off x="1249922" y="2781819"/>
            <a:ext cx="3895504" cy="793299"/>
            <a:chOff x="838200" y="2883285"/>
            <a:chExt cx="4638964" cy="1027546"/>
          </a:xfrm>
        </p:grpSpPr>
        <p:sp>
          <p:nvSpPr>
            <p:cNvPr id="10" name="Oval 4">
              <a:extLst>
                <a:ext uri="{FF2B5EF4-FFF2-40B4-BE49-F238E27FC236}">
                  <a16:creationId xmlns:a16="http://schemas.microsoft.com/office/drawing/2014/main" id="{44E749E8-50BA-40D2-B0D4-1C851BFF00B8}"/>
                </a:ext>
              </a:extLst>
            </p:cNvPr>
            <p:cNvSpPr/>
            <p:nvPr/>
          </p:nvSpPr>
          <p:spPr>
            <a:xfrm>
              <a:off x="838200" y="2883285"/>
              <a:ext cx="1027546" cy="1027546"/>
            </a:xfrm>
            <a:prstGeom prst="ellipse">
              <a:avLst/>
            </a:prstGeom>
            <a:solidFill>
              <a:srgbClr val="FBE3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000" b="1" dirty="0"/>
                <a:t>333</a:t>
              </a:r>
            </a:p>
          </p:txBody>
        </p:sp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750E4E9F-3624-4A71-8E18-FBDE0F5FAD69}"/>
                </a:ext>
              </a:extLst>
            </p:cNvPr>
            <p:cNvSpPr/>
            <p:nvPr/>
          </p:nvSpPr>
          <p:spPr>
            <a:xfrm>
              <a:off x="1948873" y="3021830"/>
              <a:ext cx="3528291" cy="7666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u-HU" sz="2000" b="1" dirty="0" err="1">
                  <a:solidFill>
                    <a:schemeClr val="tx2"/>
                  </a:solidFill>
                </a:rPr>
                <a:t>Submitted</a:t>
              </a:r>
              <a:r>
                <a:rPr lang="hu-HU" sz="2000" b="1" dirty="0">
                  <a:solidFill>
                    <a:schemeClr val="tx2"/>
                  </a:solidFill>
                </a:rPr>
                <a:t> </a:t>
              </a:r>
              <a:r>
                <a:rPr lang="hu-HU" sz="2000" b="1" dirty="0" err="1">
                  <a:solidFill>
                    <a:schemeClr val="tx2"/>
                  </a:solidFill>
                </a:rPr>
                <a:t>theses</a:t>
              </a:r>
              <a:endParaRPr lang="hu-HU" sz="20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2" name="Group 23">
            <a:extLst>
              <a:ext uri="{FF2B5EF4-FFF2-40B4-BE49-F238E27FC236}">
                <a16:creationId xmlns:a16="http://schemas.microsoft.com/office/drawing/2014/main" id="{F497C958-6990-4157-80C3-CDF89AA888F7}"/>
              </a:ext>
            </a:extLst>
          </p:cNvPr>
          <p:cNvGrpSpPr/>
          <p:nvPr/>
        </p:nvGrpSpPr>
        <p:grpSpPr>
          <a:xfrm>
            <a:off x="1249922" y="4963735"/>
            <a:ext cx="3895504" cy="794244"/>
            <a:chOff x="838200" y="5064922"/>
            <a:chExt cx="4638964" cy="1028770"/>
          </a:xfrm>
        </p:grpSpPr>
        <p:sp>
          <p:nvSpPr>
            <p:cNvPr id="13" name="Oval 6">
              <a:extLst>
                <a:ext uri="{FF2B5EF4-FFF2-40B4-BE49-F238E27FC236}">
                  <a16:creationId xmlns:a16="http://schemas.microsoft.com/office/drawing/2014/main" id="{533A5E1F-F8AA-4703-AE12-5296E75C79E6}"/>
                </a:ext>
              </a:extLst>
            </p:cNvPr>
            <p:cNvSpPr/>
            <p:nvPr/>
          </p:nvSpPr>
          <p:spPr>
            <a:xfrm>
              <a:off x="838200" y="5064922"/>
              <a:ext cx="1028260" cy="102877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000" b="1" dirty="0"/>
                <a:t>234</a:t>
              </a:r>
            </a:p>
          </p:txBody>
        </p:sp>
        <p:sp>
          <p:nvSpPr>
            <p:cNvPr id="14" name="Rectangle 7">
              <a:extLst>
                <a:ext uri="{FF2B5EF4-FFF2-40B4-BE49-F238E27FC236}">
                  <a16:creationId xmlns:a16="http://schemas.microsoft.com/office/drawing/2014/main" id="{E719FA13-7E72-4288-8286-D1857CF66E2C}"/>
                </a:ext>
              </a:extLst>
            </p:cNvPr>
            <p:cNvSpPr/>
            <p:nvPr/>
          </p:nvSpPr>
          <p:spPr>
            <a:xfrm>
              <a:off x="1948873" y="5204690"/>
              <a:ext cx="3528291" cy="7666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u-HU" sz="2000" b="1" dirty="0" err="1">
                  <a:solidFill>
                    <a:schemeClr val="tx2"/>
                  </a:solidFill>
                </a:rPr>
                <a:t>Theses</a:t>
              </a:r>
              <a:r>
                <a:rPr lang="hu-HU" sz="2000" b="1" dirty="0">
                  <a:solidFill>
                    <a:schemeClr val="tx2"/>
                  </a:solidFill>
                </a:rPr>
                <a:t> </a:t>
              </a:r>
              <a:r>
                <a:rPr lang="hu-HU" sz="2000" b="1" dirty="0" err="1">
                  <a:solidFill>
                    <a:schemeClr val="tx2"/>
                  </a:solidFill>
                </a:rPr>
                <a:t>proposed</a:t>
              </a:r>
              <a:r>
                <a:rPr lang="hu-HU" sz="2000" b="1" dirty="0">
                  <a:solidFill>
                    <a:schemeClr val="tx2"/>
                  </a:solidFill>
                </a:rPr>
                <a:t> </a:t>
              </a:r>
              <a:r>
                <a:rPr lang="hu-HU" sz="2000" b="1" dirty="0" err="1">
                  <a:solidFill>
                    <a:schemeClr val="tx2"/>
                  </a:solidFill>
                </a:rPr>
                <a:t>for</a:t>
              </a:r>
              <a:r>
                <a:rPr lang="hu-HU" sz="2000" b="1" dirty="0">
                  <a:solidFill>
                    <a:schemeClr val="tx2"/>
                  </a:solidFill>
                </a:rPr>
                <a:t> OTDK</a:t>
              </a:r>
            </a:p>
          </p:txBody>
        </p:sp>
      </p:grpSp>
      <p:grpSp>
        <p:nvGrpSpPr>
          <p:cNvPr id="15" name="Group 24">
            <a:extLst>
              <a:ext uri="{FF2B5EF4-FFF2-40B4-BE49-F238E27FC236}">
                <a16:creationId xmlns:a16="http://schemas.microsoft.com/office/drawing/2014/main" id="{E15BAAFF-7E5A-4755-A146-BD5940629E5E}"/>
              </a:ext>
            </a:extLst>
          </p:cNvPr>
          <p:cNvGrpSpPr/>
          <p:nvPr/>
        </p:nvGrpSpPr>
        <p:grpSpPr>
          <a:xfrm>
            <a:off x="7095859" y="2673742"/>
            <a:ext cx="3895503" cy="793299"/>
            <a:chOff x="6338454" y="1792800"/>
            <a:chExt cx="4638963" cy="1027546"/>
          </a:xfrm>
        </p:grpSpPr>
        <p:sp>
          <p:nvSpPr>
            <p:cNvPr id="16" name="Oval 8">
              <a:extLst>
                <a:ext uri="{FF2B5EF4-FFF2-40B4-BE49-F238E27FC236}">
                  <a16:creationId xmlns:a16="http://schemas.microsoft.com/office/drawing/2014/main" id="{213875A3-B389-415B-AAAC-58B38842DD01}"/>
                </a:ext>
              </a:extLst>
            </p:cNvPr>
            <p:cNvSpPr/>
            <p:nvPr/>
          </p:nvSpPr>
          <p:spPr>
            <a:xfrm>
              <a:off x="6338454" y="1792800"/>
              <a:ext cx="1027546" cy="1027546"/>
            </a:xfrm>
            <a:prstGeom prst="ellipse">
              <a:avLst/>
            </a:prstGeom>
            <a:solidFill>
              <a:srgbClr val="E0AA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000" b="1" dirty="0"/>
                <a:t>58</a:t>
              </a:r>
            </a:p>
          </p:txBody>
        </p:sp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3292DF30-8C27-4AFA-84F2-BFACE06BBB6E}"/>
                </a:ext>
              </a:extLst>
            </p:cNvPr>
            <p:cNvSpPr/>
            <p:nvPr/>
          </p:nvSpPr>
          <p:spPr>
            <a:xfrm>
              <a:off x="7449126" y="1929600"/>
              <a:ext cx="3528291" cy="7666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u-HU" sz="2000" b="1" dirty="0" err="1">
                  <a:solidFill>
                    <a:schemeClr val="tx2"/>
                  </a:solidFill>
                </a:rPr>
                <a:t>First</a:t>
              </a:r>
              <a:r>
                <a:rPr lang="hu-HU" sz="2000" b="1" dirty="0">
                  <a:solidFill>
                    <a:schemeClr val="tx2"/>
                  </a:solidFill>
                </a:rPr>
                <a:t> </a:t>
              </a:r>
              <a:r>
                <a:rPr lang="hu-HU" sz="2000" b="1" dirty="0" err="1">
                  <a:solidFill>
                    <a:schemeClr val="tx2"/>
                  </a:solidFill>
                </a:rPr>
                <a:t>place</a:t>
              </a:r>
              <a:endParaRPr lang="hu-HU" sz="20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8" name="Group 25">
            <a:extLst>
              <a:ext uri="{FF2B5EF4-FFF2-40B4-BE49-F238E27FC236}">
                <a16:creationId xmlns:a16="http://schemas.microsoft.com/office/drawing/2014/main" id="{AA2C0921-C886-4B39-A8EF-86F11E5FCCF3}"/>
              </a:ext>
            </a:extLst>
          </p:cNvPr>
          <p:cNvGrpSpPr/>
          <p:nvPr/>
        </p:nvGrpSpPr>
        <p:grpSpPr>
          <a:xfrm>
            <a:off x="7097004" y="3764542"/>
            <a:ext cx="3893931" cy="793299"/>
            <a:chOff x="6339600" y="2883600"/>
            <a:chExt cx="4637091" cy="1027546"/>
          </a:xfrm>
        </p:grpSpPr>
        <p:sp>
          <p:nvSpPr>
            <p:cNvPr id="19" name="Oval 10">
              <a:extLst>
                <a:ext uri="{FF2B5EF4-FFF2-40B4-BE49-F238E27FC236}">
                  <a16:creationId xmlns:a16="http://schemas.microsoft.com/office/drawing/2014/main" id="{ADFE0C3A-37F8-485A-909C-264AF6B41397}"/>
                </a:ext>
              </a:extLst>
            </p:cNvPr>
            <p:cNvSpPr/>
            <p:nvPr/>
          </p:nvSpPr>
          <p:spPr>
            <a:xfrm>
              <a:off x="6339600" y="2883600"/>
              <a:ext cx="1027546" cy="1027546"/>
            </a:xfrm>
            <a:prstGeom prst="ellipse">
              <a:avLst/>
            </a:prstGeom>
            <a:solidFill>
              <a:srgbClr val="A9AB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000" b="1" dirty="0"/>
                <a:t>51</a:t>
              </a:r>
            </a:p>
          </p:txBody>
        </p:sp>
        <p:sp>
          <p:nvSpPr>
            <p:cNvPr id="20" name="Rectangle 11">
              <a:extLst>
                <a:ext uri="{FF2B5EF4-FFF2-40B4-BE49-F238E27FC236}">
                  <a16:creationId xmlns:a16="http://schemas.microsoft.com/office/drawing/2014/main" id="{4F438DE8-DF27-4200-A424-D1C2E68A57F9}"/>
                </a:ext>
              </a:extLst>
            </p:cNvPr>
            <p:cNvSpPr/>
            <p:nvPr/>
          </p:nvSpPr>
          <p:spPr>
            <a:xfrm>
              <a:off x="7448400" y="3020400"/>
              <a:ext cx="3528291" cy="7666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u-HU" sz="2000" b="1" dirty="0" err="1">
                  <a:solidFill>
                    <a:schemeClr val="tx2"/>
                  </a:solidFill>
                </a:rPr>
                <a:t>Second</a:t>
              </a:r>
              <a:r>
                <a:rPr lang="hu-HU" sz="2000" b="1" dirty="0">
                  <a:solidFill>
                    <a:schemeClr val="tx2"/>
                  </a:solidFill>
                </a:rPr>
                <a:t> </a:t>
              </a:r>
              <a:r>
                <a:rPr lang="hu-HU" sz="2000" b="1" dirty="0" err="1">
                  <a:solidFill>
                    <a:schemeClr val="tx2"/>
                  </a:solidFill>
                </a:rPr>
                <a:t>place</a:t>
              </a:r>
              <a:endParaRPr lang="hu-HU" sz="20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21" name="Group 26">
            <a:extLst>
              <a:ext uri="{FF2B5EF4-FFF2-40B4-BE49-F238E27FC236}">
                <a16:creationId xmlns:a16="http://schemas.microsoft.com/office/drawing/2014/main" id="{6F8260FC-56BF-44E2-8165-ED0F161095FE}"/>
              </a:ext>
            </a:extLst>
          </p:cNvPr>
          <p:cNvGrpSpPr/>
          <p:nvPr/>
        </p:nvGrpSpPr>
        <p:grpSpPr>
          <a:xfrm>
            <a:off x="7095859" y="4855342"/>
            <a:ext cx="3895504" cy="793299"/>
            <a:chOff x="6338454" y="3974400"/>
            <a:chExt cx="4638964" cy="1027546"/>
          </a:xfrm>
        </p:grpSpPr>
        <p:sp>
          <p:nvSpPr>
            <p:cNvPr id="22" name="Oval 12">
              <a:extLst>
                <a:ext uri="{FF2B5EF4-FFF2-40B4-BE49-F238E27FC236}">
                  <a16:creationId xmlns:a16="http://schemas.microsoft.com/office/drawing/2014/main" id="{95667068-A6B7-41A2-AF71-DE5CA6126CAE}"/>
                </a:ext>
              </a:extLst>
            </p:cNvPr>
            <p:cNvSpPr/>
            <p:nvPr/>
          </p:nvSpPr>
          <p:spPr>
            <a:xfrm>
              <a:off x="6338454" y="3974400"/>
              <a:ext cx="1027546" cy="102754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000" b="1" dirty="0"/>
                <a:t>40</a:t>
              </a:r>
            </a:p>
          </p:txBody>
        </p:sp>
        <p:sp>
          <p:nvSpPr>
            <p:cNvPr id="23" name="Rectangle 13">
              <a:extLst>
                <a:ext uri="{FF2B5EF4-FFF2-40B4-BE49-F238E27FC236}">
                  <a16:creationId xmlns:a16="http://schemas.microsoft.com/office/drawing/2014/main" id="{05FF0E9F-1C76-4E37-B34D-0E5797793320}"/>
                </a:ext>
              </a:extLst>
            </p:cNvPr>
            <p:cNvSpPr/>
            <p:nvPr/>
          </p:nvSpPr>
          <p:spPr>
            <a:xfrm>
              <a:off x="7449127" y="4114800"/>
              <a:ext cx="3528291" cy="7666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u-HU" sz="2000" b="1" dirty="0" err="1">
                  <a:solidFill>
                    <a:schemeClr val="tx2"/>
                  </a:solidFill>
                </a:rPr>
                <a:t>Third</a:t>
              </a:r>
              <a:r>
                <a:rPr lang="hu-HU" sz="2000" b="1" dirty="0">
                  <a:solidFill>
                    <a:schemeClr val="tx2"/>
                  </a:solidFill>
                </a:rPr>
                <a:t> </a:t>
              </a:r>
              <a:r>
                <a:rPr lang="hu-HU" sz="2000" b="1" dirty="0" err="1">
                  <a:solidFill>
                    <a:schemeClr val="tx2"/>
                  </a:solidFill>
                </a:rPr>
                <a:t>place</a:t>
              </a:r>
              <a:endParaRPr lang="hu-HU" sz="20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24" name="Group 27">
            <a:extLst>
              <a:ext uri="{FF2B5EF4-FFF2-40B4-BE49-F238E27FC236}">
                <a16:creationId xmlns:a16="http://schemas.microsoft.com/office/drawing/2014/main" id="{705FA88B-C288-4A47-9DF1-7F102564D10D}"/>
              </a:ext>
            </a:extLst>
          </p:cNvPr>
          <p:cNvGrpSpPr/>
          <p:nvPr/>
        </p:nvGrpSpPr>
        <p:grpSpPr>
          <a:xfrm>
            <a:off x="7095859" y="5946142"/>
            <a:ext cx="3895503" cy="793299"/>
            <a:chOff x="6338454" y="5065200"/>
            <a:chExt cx="4638963" cy="1027546"/>
          </a:xfrm>
        </p:grpSpPr>
        <p:sp>
          <p:nvSpPr>
            <p:cNvPr id="25" name="Oval 14">
              <a:extLst>
                <a:ext uri="{FF2B5EF4-FFF2-40B4-BE49-F238E27FC236}">
                  <a16:creationId xmlns:a16="http://schemas.microsoft.com/office/drawing/2014/main" id="{363DFE3C-CD52-4C4E-BA4A-AB069980C97A}"/>
                </a:ext>
              </a:extLst>
            </p:cNvPr>
            <p:cNvSpPr/>
            <p:nvPr/>
          </p:nvSpPr>
          <p:spPr>
            <a:xfrm>
              <a:off x="6338454" y="5065200"/>
              <a:ext cx="1027546" cy="1027546"/>
            </a:xfrm>
            <a:prstGeom prst="ellipse">
              <a:avLst/>
            </a:prstGeom>
            <a:solidFill>
              <a:srgbClr val="855C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000" b="1" dirty="0"/>
                <a:t>8</a:t>
              </a:r>
            </a:p>
          </p:txBody>
        </p:sp>
        <p:sp>
          <p:nvSpPr>
            <p:cNvPr id="26" name="Rectangle 15">
              <a:extLst>
                <a:ext uri="{FF2B5EF4-FFF2-40B4-BE49-F238E27FC236}">
                  <a16:creationId xmlns:a16="http://schemas.microsoft.com/office/drawing/2014/main" id="{F6F94CDE-C15C-4C34-9957-A9ACD28B8261}"/>
                </a:ext>
              </a:extLst>
            </p:cNvPr>
            <p:cNvSpPr/>
            <p:nvPr/>
          </p:nvSpPr>
          <p:spPr>
            <a:xfrm>
              <a:off x="7449126" y="5204690"/>
              <a:ext cx="3528291" cy="7666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u-HU" sz="2000" b="1" dirty="0" err="1">
                  <a:solidFill>
                    <a:schemeClr val="tx2"/>
                  </a:solidFill>
                </a:rPr>
                <a:t>Special</a:t>
              </a:r>
              <a:r>
                <a:rPr lang="hu-HU" sz="2000" b="1" dirty="0">
                  <a:solidFill>
                    <a:schemeClr val="tx2"/>
                  </a:solidFill>
                </a:rPr>
                <a:t> </a:t>
              </a:r>
              <a:r>
                <a:rPr lang="hu-HU" sz="2000" b="1" dirty="0" err="1">
                  <a:solidFill>
                    <a:schemeClr val="tx2"/>
                  </a:solidFill>
                </a:rPr>
                <a:t>awards</a:t>
              </a:r>
              <a:endParaRPr lang="hu-HU" sz="20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27" name="Group 22">
            <a:extLst>
              <a:ext uri="{FF2B5EF4-FFF2-40B4-BE49-F238E27FC236}">
                <a16:creationId xmlns:a16="http://schemas.microsoft.com/office/drawing/2014/main" id="{DB05EDBD-5E5D-44BB-9A78-5F636F9A795C}"/>
              </a:ext>
            </a:extLst>
          </p:cNvPr>
          <p:cNvGrpSpPr/>
          <p:nvPr/>
        </p:nvGrpSpPr>
        <p:grpSpPr>
          <a:xfrm>
            <a:off x="1250522" y="3873249"/>
            <a:ext cx="3896954" cy="793299"/>
            <a:chOff x="838800" y="3974715"/>
            <a:chExt cx="4640691" cy="1027546"/>
          </a:xfrm>
        </p:grpSpPr>
        <p:sp>
          <p:nvSpPr>
            <p:cNvPr id="28" name="Oval 16">
              <a:extLst>
                <a:ext uri="{FF2B5EF4-FFF2-40B4-BE49-F238E27FC236}">
                  <a16:creationId xmlns:a16="http://schemas.microsoft.com/office/drawing/2014/main" id="{857B4AB8-4B68-49F4-9AA8-09D02E99D2A9}"/>
                </a:ext>
              </a:extLst>
            </p:cNvPr>
            <p:cNvSpPr/>
            <p:nvPr/>
          </p:nvSpPr>
          <p:spPr>
            <a:xfrm>
              <a:off x="838800" y="3974715"/>
              <a:ext cx="1027546" cy="1027546"/>
            </a:xfrm>
            <a:prstGeom prst="ellipse">
              <a:avLst/>
            </a:pr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000" b="1" dirty="0"/>
                <a:t>299</a:t>
              </a:r>
            </a:p>
          </p:txBody>
        </p:sp>
        <p:sp>
          <p:nvSpPr>
            <p:cNvPr id="29" name="Rectangle 17">
              <a:extLst>
                <a:ext uri="{FF2B5EF4-FFF2-40B4-BE49-F238E27FC236}">
                  <a16:creationId xmlns:a16="http://schemas.microsoft.com/office/drawing/2014/main" id="{003E4E31-FFB6-4961-A51C-3A2B193DCB8A}"/>
                </a:ext>
              </a:extLst>
            </p:cNvPr>
            <p:cNvSpPr/>
            <p:nvPr/>
          </p:nvSpPr>
          <p:spPr>
            <a:xfrm>
              <a:off x="1951200" y="4113260"/>
              <a:ext cx="3528291" cy="7666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u-HU" sz="2000" b="1" dirty="0" err="1">
                  <a:solidFill>
                    <a:schemeClr val="tx2"/>
                  </a:solidFill>
                </a:rPr>
                <a:t>Theses</a:t>
              </a:r>
              <a:r>
                <a:rPr lang="hu-HU" sz="2000" b="1" dirty="0">
                  <a:solidFill>
                    <a:schemeClr val="tx2"/>
                  </a:solidFill>
                </a:rPr>
                <a:t> in </a:t>
              </a:r>
              <a:r>
                <a:rPr lang="hu-HU" sz="2000" b="1" dirty="0" err="1">
                  <a:solidFill>
                    <a:schemeClr val="tx2"/>
                  </a:solidFill>
                </a:rPr>
                <a:t>final</a:t>
              </a:r>
              <a:r>
                <a:rPr lang="hu-HU" sz="2000" b="1" dirty="0">
                  <a:solidFill>
                    <a:schemeClr val="tx2"/>
                  </a:solidFill>
                </a:rPr>
                <a:t> </a:t>
              </a:r>
              <a:r>
                <a:rPr lang="hu-HU" sz="2000" b="1" dirty="0" err="1">
                  <a:solidFill>
                    <a:schemeClr val="tx2"/>
                  </a:solidFill>
                </a:rPr>
                <a:t>rounds</a:t>
              </a:r>
              <a:endParaRPr lang="hu-HU" sz="20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35" name="Group 23">
            <a:extLst>
              <a:ext uri="{FF2B5EF4-FFF2-40B4-BE49-F238E27FC236}">
                <a16:creationId xmlns:a16="http://schemas.microsoft.com/office/drawing/2014/main" id="{5347DEEC-281F-4D81-35BA-40C87C509935}"/>
              </a:ext>
            </a:extLst>
          </p:cNvPr>
          <p:cNvGrpSpPr/>
          <p:nvPr/>
        </p:nvGrpSpPr>
        <p:grpSpPr>
          <a:xfrm>
            <a:off x="1249922" y="5945197"/>
            <a:ext cx="3895504" cy="794244"/>
            <a:chOff x="838200" y="5064922"/>
            <a:chExt cx="4638964" cy="1028770"/>
          </a:xfrm>
        </p:grpSpPr>
        <p:sp>
          <p:nvSpPr>
            <p:cNvPr id="36" name="Oval 6">
              <a:extLst>
                <a:ext uri="{FF2B5EF4-FFF2-40B4-BE49-F238E27FC236}">
                  <a16:creationId xmlns:a16="http://schemas.microsoft.com/office/drawing/2014/main" id="{A6EE61C8-C3DA-2DFB-BBEE-5B0A32046B58}"/>
                </a:ext>
              </a:extLst>
            </p:cNvPr>
            <p:cNvSpPr/>
            <p:nvPr/>
          </p:nvSpPr>
          <p:spPr>
            <a:xfrm>
              <a:off x="838200" y="5064922"/>
              <a:ext cx="1028260" cy="1028770"/>
            </a:xfrm>
            <a:prstGeom prst="ellipse">
              <a:avLst/>
            </a:prstGeom>
            <a:solidFill>
              <a:srgbClr val="F9D9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000" b="1" dirty="0"/>
                <a:t>49</a:t>
              </a:r>
            </a:p>
          </p:txBody>
        </p:sp>
        <p:sp>
          <p:nvSpPr>
            <p:cNvPr id="37" name="Rectangle 7">
              <a:extLst>
                <a:ext uri="{FF2B5EF4-FFF2-40B4-BE49-F238E27FC236}">
                  <a16:creationId xmlns:a16="http://schemas.microsoft.com/office/drawing/2014/main" id="{8843FF4C-A239-9BDD-827A-0AB22981A70A}"/>
                </a:ext>
              </a:extLst>
            </p:cNvPr>
            <p:cNvSpPr/>
            <p:nvPr/>
          </p:nvSpPr>
          <p:spPr>
            <a:xfrm>
              <a:off x="1948873" y="5204690"/>
              <a:ext cx="3528291" cy="7666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u-HU" sz="2000" b="1" dirty="0" err="1">
                  <a:solidFill>
                    <a:schemeClr val="tx2"/>
                  </a:solidFill>
                </a:rPr>
                <a:t>Sections</a:t>
              </a:r>
              <a:endParaRPr lang="hu-HU" sz="20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38" name="Group 23">
            <a:extLst>
              <a:ext uri="{FF2B5EF4-FFF2-40B4-BE49-F238E27FC236}">
                <a16:creationId xmlns:a16="http://schemas.microsoft.com/office/drawing/2014/main" id="{8A799B20-AC8F-2F4E-B27B-B70460BAB873}"/>
              </a:ext>
            </a:extLst>
          </p:cNvPr>
          <p:cNvGrpSpPr/>
          <p:nvPr/>
        </p:nvGrpSpPr>
        <p:grpSpPr>
          <a:xfrm>
            <a:off x="7097004" y="1687611"/>
            <a:ext cx="3895504" cy="794244"/>
            <a:chOff x="838200" y="5064922"/>
            <a:chExt cx="4638964" cy="1028770"/>
          </a:xfrm>
        </p:grpSpPr>
        <p:sp>
          <p:nvSpPr>
            <p:cNvPr id="39" name="Oval 6">
              <a:extLst>
                <a:ext uri="{FF2B5EF4-FFF2-40B4-BE49-F238E27FC236}">
                  <a16:creationId xmlns:a16="http://schemas.microsoft.com/office/drawing/2014/main" id="{C203DE27-1981-68AD-D007-67B3C9B1C2D5}"/>
                </a:ext>
              </a:extLst>
            </p:cNvPr>
            <p:cNvSpPr/>
            <p:nvPr/>
          </p:nvSpPr>
          <p:spPr>
            <a:xfrm>
              <a:off x="838200" y="5064922"/>
              <a:ext cx="1028260" cy="1028770"/>
            </a:xfrm>
            <a:prstGeom prst="ellipse">
              <a:avLst/>
            </a:prstGeom>
            <a:solidFill>
              <a:srgbClr val="F9D9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000" b="1" dirty="0"/>
                <a:t>7</a:t>
              </a:r>
            </a:p>
          </p:txBody>
        </p:sp>
        <p:sp>
          <p:nvSpPr>
            <p:cNvPr id="40" name="Rectangle 7">
              <a:extLst>
                <a:ext uri="{FF2B5EF4-FFF2-40B4-BE49-F238E27FC236}">
                  <a16:creationId xmlns:a16="http://schemas.microsoft.com/office/drawing/2014/main" id="{85C28419-67A0-663C-5F86-D57F9FDFB38D}"/>
                </a:ext>
              </a:extLst>
            </p:cNvPr>
            <p:cNvSpPr/>
            <p:nvPr/>
          </p:nvSpPr>
          <p:spPr>
            <a:xfrm>
              <a:off x="1948873" y="5204690"/>
              <a:ext cx="3528291" cy="7666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u-HU" sz="2000" b="1" dirty="0">
                  <a:solidFill>
                    <a:schemeClr val="tx2"/>
                  </a:solidFill>
                </a:rPr>
                <a:t>English </a:t>
              </a:r>
              <a:r>
                <a:rPr lang="hu-HU" sz="2000" b="1" dirty="0" err="1">
                  <a:solidFill>
                    <a:schemeClr val="tx2"/>
                  </a:solidFill>
                </a:rPr>
                <a:t>sections</a:t>
              </a:r>
              <a:endParaRPr lang="hu-HU" sz="2000" b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241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1C1603BE-0B0A-4659-BE1B-FA4A31273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9931" y="0"/>
            <a:ext cx="2852069" cy="1710000"/>
          </a:xfrm>
          <a:prstGeom prst="rect">
            <a:avLst/>
          </a:prstGeom>
        </p:spPr>
      </p:pic>
      <p:sp>
        <p:nvSpPr>
          <p:cNvPr id="7" name="Cím 2">
            <a:extLst>
              <a:ext uri="{FF2B5EF4-FFF2-40B4-BE49-F238E27FC236}">
                <a16:creationId xmlns:a16="http://schemas.microsoft.com/office/drawing/2014/main" id="{510F5389-24DB-4008-A9E8-B028D26A7A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1814" y="1557353"/>
            <a:ext cx="11096623" cy="1871647"/>
          </a:xfrm>
        </p:spPr>
        <p:txBody>
          <a:bodyPr/>
          <a:lstStyle/>
          <a:p>
            <a:pPr algn="ctr"/>
            <a:br>
              <a:rPr lang="hu-HU" dirty="0"/>
            </a:br>
            <a:r>
              <a:rPr lang="hu-HU" dirty="0" err="1"/>
              <a:t>Sociology</a:t>
            </a:r>
            <a:r>
              <a:rPr lang="hu-HU" dirty="0"/>
              <a:t> </a:t>
            </a:r>
            <a:r>
              <a:rPr lang="hu-HU" dirty="0" err="1"/>
              <a:t>section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155244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677343"/>
          </a:xfrm>
        </p:spPr>
        <p:txBody>
          <a:bodyPr/>
          <a:lstStyle/>
          <a:p>
            <a:r>
              <a:rPr lang="hu-HU" dirty="0" err="1"/>
              <a:t>Sociology</a:t>
            </a:r>
            <a:r>
              <a:rPr lang="hu-HU" dirty="0"/>
              <a:t> </a:t>
            </a:r>
            <a:r>
              <a:rPr lang="hu-HU" dirty="0" err="1"/>
              <a:t>section</a:t>
            </a:r>
            <a:endParaRPr lang="hu-HU" dirty="0"/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 err="1">
                <a:solidFill>
                  <a:schemeClr val="bg1"/>
                </a:solidFill>
                <a:latin typeface="+mn-lt"/>
              </a:rPr>
              <a:t>Thipri</a:t>
            </a:r>
            <a:r>
              <a:rPr lang="hu-HU" sz="3600" dirty="0">
                <a:solidFill>
                  <a:schemeClr val="bg1"/>
                </a:solidFill>
                <a:latin typeface="+mn-lt"/>
              </a:rPr>
              <a:t> </a:t>
            </a:r>
            <a:r>
              <a:rPr lang="hu-HU" sz="3600" dirty="0" err="1">
                <a:solidFill>
                  <a:schemeClr val="bg1"/>
                </a:solidFill>
                <a:latin typeface="+mn-lt"/>
              </a:rPr>
              <a:t>Chayanit</a:t>
            </a:r>
            <a:endParaRPr lang="hu-HU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 err="1"/>
              <a:t>Supervisor</a:t>
            </a:r>
            <a:r>
              <a:rPr lang="hu-HU" dirty="0"/>
              <a:t>: Pásztor Adél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1"/>
            <a:ext cx="4343401" cy="1203368"/>
          </a:xfrm>
          <a:prstGeom prst="rect">
            <a:avLst/>
          </a:prstGeom>
          <a:solidFill>
            <a:srgbClr val="855C24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hu-HU" sz="2800" i="1" dirty="0" err="1">
                <a:solidFill>
                  <a:schemeClr val="bg1"/>
                </a:solidFill>
              </a:rPr>
              <a:t>Special</a:t>
            </a:r>
            <a:r>
              <a:rPr lang="hu-HU" sz="2800" i="1" dirty="0">
                <a:solidFill>
                  <a:schemeClr val="bg1"/>
                </a:solidFill>
              </a:rPr>
              <a:t> </a:t>
            </a:r>
            <a:r>
              <a:rPr lang="hu-HU" sz="2800" i="1" dirty="0" err="1">
                <a:solidFill>
                  <a:schemeClr val="bg1"/>
                </a:solidFill>
              </a:rPr>
              <a:t>award</a:t>
            </a:r>
            <a:r>
              <a:rPr lang="hu-HU" sz="2800" i="1" dirty="0">
                <a:solidFill>
                  <a:schemeClr val="bg1"/>
                </a:solidFill>
              </a:rPr>
              <a:t> </a:t>
            </a:r>
            <a:r>
              <a:rPr lang="hu-HU" sz="2800" i="1" dirty="0" err="1">
                <a:solidFill>
                  <a:schemeClr val="bg1"/>
                </a:solidFill>
              </a:rPr>
              <a:t>by</a:t>
            </a:r>
            <a:r>
              <a:rPr lang="hu-HU" sz="2800" i="1" dirty="0">
                <a:solidFill>
                  <a:schemeClr val="bg1"/>
                </a:solidFill>
              </a:rPr>
              <a:t> CJSSP</a:t>
            </a:r>
          </a:p>
        </p:txBody>
      </p:sp>
    </p:spTree>
    <p:extLst>
      <p:ext uri="{BB962C8B-B14F-4D97-AF65-F5344CB8AC3E}">
        <p14:creationId xmlns:p14="http://schemas.microsoft.com/office/powerpoint/2010/main" val="26507291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677343"/>
          </a:xfrm>
        </p:spPr>
        <p:txBody>
          <a:bodyPr/>
          <a:lstStyle/>
          <a:p>
            <a:r>
              <a:rPr lang="hu-HU" dirty="0" err="1"/>
              <a:t>Sociology</a:t>
            </a:r>
            <a:r>
              <a:rPr lang="hu-HU" dirty="0"/>
              <a:t> </a:t>
            </a:r>
            <a:r>
              <a:rPr lang="hu-HU" dirty="0" err="1"/>
              <a:t>section</a:t>
            </a:r>
            <a:endParaRPr lang="hu-HU" dirty="0"/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 err="1">
                <a:solidFill>
                  <a:schemeClr val="bg1"/>
                </a:solidFill>
                <a:latin typeface="+mn-lt"/>
              </a:rPr>
              <a:t>Orbea</a:t>
            </a:r>
            <a:r>
              <a:rPr lang="hu-HU" sz="3600" dirty="0">
                <a:solidFill>
                  <a:schemeClr val="bg1"/>
                </a:solidFill>
                <a:latin typeface="+mn-lt"/>
              </a:rPr>
              <a:t> Rea </a:t>
            </a:r>
            <a:r>
              <a:rPr lang="hu-HU" sz="3600" dirty="0" err="1">
                <a:solidFill>
                  <a:schemeClr val="bg1"/>
                </a:solidFill>
                <a:latin typeface="+mn-lt"/>
              </a:rPr>
              <a:t>Violeta</a:t>
            </a:r>
            <a:r>
              <a:rPr lang="hu-HU" sz="3600" dirty="0">
                <a:solidFill>
                  <a:schemeClr val="bg1"/>
                </a:solidFill>
                <a:latin typeface="+mn-lt"/>
              </a:rPr>
              <a:t> </a:t>
            </a:r>
            <a:r>
              <a:rPr lang="hu-HU" sz="3600" dirty="0" err="1">
                <a:solidFill>
                  <a:schemeClr val="bg1"/>
                </a:solidFill>
                <a:latin typeface="+mn-lt"/>
              </a:rPr>
              <a:t>Yadira</a:t>
            </a:r>
            <a:endParaRPr lang="hu-HU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 err="1"/>
              <a:t>Supervisor</a:t>
            </a:r>
            <a:r>
              <a:rPr lang="hu-HU" dirty="0"/>
              <a:t>: </a:t>
            </a:r>
            <a:r>
              <a:rPr lang="hu-HU" dirty="0" err="1"/>
              <a:t>Vicsek</a:t>
            </a:r>
            <a:r>
              <a:rPr lang="hu-HU" dirty="0"/>
              <a:t> Lilla Mária</a:t>
            </a:r>
          </a:p>
          <a:p>
            <a:endParaRPr lang="hu-HU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DEC5A6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3rd </a:t>
            </a:r>
            <a:r>
              <a:rPr lang="hu-HU" sz="2800" i="1" dirty="0" err="1"/>
              <a:t>place</a:t>
            </a:r>
            <a:endParaRPr lang="hu-HU" sz="2800" i="1" dirty="0"/>
          </a:p>
        </p:txBody>
      </p:sp>
    </p:spTree>
    <p:extLst>
      <p:ext uri="{BB962C8B-B14F-4D97-AF65-F5344CB8AC3E}">
        <p14:creationId xmlns:p14="http://schemas.microsoft.com/office/powerpoint/2010/main" val="22879020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677343"/>
          </a:xfrm>
        </p:spPr>
        <p:txBody>
          <a:bodyPr/>
          <a:lstStyle/>
          <a:p>
            <a:r>
              <a:rPr lang="hu-HU" dirty="0" err="1"/>
              <a:t>Sociology</a:t>
            </a:r>
            <a:r>
              <a:rPr lang="hu-HU" dirty="0"/>
              <a:t> </a:t>
            </a:r>
            <a:r>
              <a:rPr lang="hu-HU" dirty="0" err="1"/>
              <a:t>section</a:t>
            </a:r>
            <a:endParaRPr lang="hu-HU" dirty="0"/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 err="1">
                <a:solidFill>
                  <a:schemeClr val="bg1"/>
                </a:solidFill>
                <a:latin typeface="+mn-lt"/>
              </a:rPr>
              <a:t>Khegay</a:t>
            </a:r>
            <a:r>
              <a:rPr lang="hu-HU" sz="3600" dirty="0">
                <a:solidFill>
                  <a:schemeClr val="bg1"/>
                </a:solidFill>
                <a:latin typeface="+mn-lt"/>
              </a:rPr>
              <a:t> </a:t>
            </a:r>
            <a:r>
              <a:rPr lang="hu-HU" sz="3600" dirty="0" err="1">
                <a:solidFill>
                  <a:schemeClr val="bg1"/>
                </a:solidFill>
                <a:latin typeface="+mn-lt"/>
              </a:rPr>
              <a:t>Yelena</a:t>
            </a:r>
            <a:endParaRPr lang="hu-HU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 err="1"/>
              <a:t>Supervisor</a:t>
            </a:r>
            <a:r>
              <a:rPr lang="hu-HU" dirty="0"/>
              <a:t>: </a:t>
            </a:r>
            <a:r>
              <a:rPr lang="hu-HU" dirty="0" err="1"/>
              <a:t>Rencz</a:t>
            </a:r>
            <a:r>
              <a:rPr lang="hu-HU" dirty="0"/>
              <a:t> Fanni</a:t>
            </a:r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E0AA26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1st </a:t>
            </a:r>
            <a:r>
              <a:rPr lang="hu-HU" sz="2800" i="1" dirty="0" err="1"/>
              <a:t>place</a:t>
            </a:r>
            <a:endParaRPr lang="hu-HU" sz="2800" i="1" dirty="0"/>
          </a:p>
        </p:txBody>
      </p:sp>
      <p:sp>
        <p:nvSpPr>
          <p:cNvPr id="2" name="Cím 5">
            <a:extLst>
              <a:ext uri="{FF2B5EF4-FFF2-40B4-BE49-F238E27FC236}">
                <a16:creationId xmlns:a16="http://schemas.microsoft.com/office/drawing/2014/main" id="{8BA9DFAA-739E-67F8-E1AF-FEB69A7047BC}"/>
              </a:ext>
            </a:extLst>
          </p:cNvPr>
          <p:cNvSpPr txBox="1">
            <a:spLocks/>
          </p:cNvSpPr>
          <p:nvPr/>
        </p:nvSpPr>
        <p:spPr>
          <a:xfrm>
            <a:off x="3906964" y="5225142"/>
            <a:ext cx="4343401" cy="1099458"/>
          </a:xfrm>
          <a:prstGeom prst="rect">
            <a:avLst/>
          </a:prstGeom>
          <a:solidFill>
            <a:srgbClr val="A9ABB2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2nd </a:t>
            </a:r>
            <a:r>
              <a:rPr lang="hu-HU" sz="2800" i="1" dirty="0" err="1"/>
              <a:t>place</a:t>
            </a:r>
            <a:endParaRPr lang="hu-HU" sz="2800" i="1" dirty="0"/>
          </a:p>
        </p:txBody>
      </p:sp>
    </p:spTree>
    <p:extLst>
      <p:ext uri="{BB962C8B-B14F-4D97-AF65-F5344CB8AC3E}">
        <p14:creationId xmlns:p14="http://schemas.microsoft.com/office/powerpoint/2010/main" val="42180910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677343"/>
          </a:xfrm>
        </p:spPr>
        <p:txBody>
          <a:bodyPr/>
          <a:lstStyle/>
          <a:p>
            <a:r>
              <a:rPr lang="hu-HU" dirty="0" err="1"/>
              <a:t>Sociology</a:t>
            </a:r>
            <a:r>
              <a:rPr lang="hu-HU" dirty="0"/>
              <a:t> </a:t>
            </a:r>
            <a:r>
              <a:rPr lang="hu-HU" dirty="0" err="1"/>
              <a:t>section</a:t>
            </a:r>
            <a:endParaRPr lang="hu-HU" dirty="0"/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>
                <a:solidFill>
                  <a:schemeClr val="bg1"/>
                </a:solidFill>
                <a:latin typeface="+mn-lt"/>
              </a:rPr>
              <a:t>Vu </a:t>
            </a:r>
            <a:r>
              <a:rPr lang="hu-HU" sz="3600" dirty="0" err="1">
                <a:solidFill>
                  <a:schemeClr val="bg1"/>
                </a:solidFill>
                <a:latin typeface="+mn-lt"/>
              </a:rPr>
              <a:t>Tran</a:t>
            </a:r>
            <a:r>
              <a:rPr lang="hu-HU" sz="3600" dirty="0">
                <a:solidFill>
                  <a:schemeClr val="bg1"/>
                </a:solidFill>
                <a:latin typeface="+mn-lt"/>
              </a:rPr>
              <a:t> Minh </a:t>
            </a:r>
            <a:r>
              <a:rPr lang="hu-HU" sz="3600" dirty="0" err="1">
                <a:solidFill>
                  <a:schemeClr val="bg1"/>
                </a:solidFill>
                <a:latin typeface="+mn-lt"/>
              </a:rPr>
              <a:t>Anh</a:t>
            </a:r>
            <a:endParaRPr lang="hu-HU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 err="1"/>
              <a:t>Supervisor</a:t>
            </a:r>
            <a:r>
              <a:rPr lang="hu-HU" dirty="0"/>
              <a:t>: Hajdu Miklós</a:t>
            </a:r>
          </a:p>
          <a:p>
            <a:endParaRPr lang="hu-HU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E0AA26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1st </a:t>
            </a:r>
            <a:r>
              <a:rPr lang="hu-HU" sz="2800" i="1" dirty="0" err="1"/>
              <a:t>place</a:t>
            </a:r>
            <a:endParaRPr lang="hu-HU" sz="2800" i="1" dirty="0"/>
          </a:p>
        </p:txBody>
      </p:sp>
    </p:spTree>
    <p:extLst>
      <p:ext uri="{BB962C8B-B14F-4D97-AF65-F5344CB8AC3E}">
        <p14:creationId xmlns:p14="http://schemas.microsoft.com/office/powerpoint/2010/main" val="39208094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3BD89843-6B51-4FCC-A4E0-C8C8FDD608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br>
              <a:rPr lang="hu-HU" dirty="0"/>
            </a:br>
            <a:r>
              <a:rPr lang="en-US" dirty="0"/>
              <a:t>World economy and Europe</a:t>
            </a:r>
            <a:r>
              <a:rPr lang="hu-HU" dirty="0"/>
              <a:t> </a:t>
            </a:r>
            <a:br>
              <a:rPr lang="hu-HU" dirty="0"/>
            </a:br>
            <a:r>
              <a:rPr lang="hu-HU" dirty="0" err="1"/>
              <a:t>Section</a:t>
            </a:r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6DEFB059-3ED4-4E7B-803E-4A59D58DD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9931" y="0"/>
            <a:ext cx="2852069" cy="1710000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C5833F84-4FA0-4364-81B0-616FF0D7C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9931" y="0"/>
            <a:ext cx="2852069" cy="17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8012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677343"/>
          </a:xfrm>
        </p:spPr>
        <p:txBody>
          <a:bodyPr/>
          <a:lstStyle/>
          <a:p>
            <a:r>
              <a:rPr lang="en-US" dirty="0"/>
              <a:t>World economy and Europe Section</a:t>
            </a:r>
            <a:endParaRPr lang="hu-HU" dirty="0"/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 err="1">
                <a:solidFill>
                  <a:schemeClr val="bg1"/>
                </a:solidFill>
                <a:latin typeface="+mn-lt"/>
              </a:rPr>
              <a:t>Somoskövi</a:t>
            </a:r>
            <a:r>
              <a:rPr lang="hu-HU" sz="3600" dirty="0">
                <a:solidFill>
                  <a:schemeClr val="bg1"/>
                </a:solidFill>
                <a:latin typeface="+mn-lt"/>
              </a:rPr>
              <a:t> Ákos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 err="1"/>
              <a:t>Supervisor</a:t>
            </a:r>
            <a:r>
              <a:rPr lang="hu-HU" dirty="0"/>
              <a:t>: Győrffy Dóra</a:t>
            </a:r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A9ABB2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2nd </a:t>
            </a:r>
            <a:r>
              <a:rPr lang="hu-HU" sz="2800" i="1" dirty="0" err="1"/>
              <a:t>place</a:t>
            </a:r>
            <a:endParaRPr lang="hu-HU" sz="2800" i="1" dirty="0"/>
          </a:p>
        </p:txBody>
      </p:sp>
    </p:spTree>
    <p:extLst>
      <p:ext uri="{BB962C8B-B14F-4D97-AF65-F5344CB8AC3E}">
        <p14:creationId xmlns:p14="http://schemas.microsoft.com/office/powerpoint/2010/main" val="16786413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677343"/>
          </a:xfrm>
        </p:spPr>
        <p:txBody>
          <a:bodyPr/>
          <a:lstStyle/>
          <a:p>
            <a:r>
              <a:rPr lang="en-US" dirty="0"/>
              <a:t>World economy and Europe Section</a:t>
            </a:r>
            <a:endParaRPr lang="hu-HU" dirty="0"/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>
                <a:solidFill>
                  <a:schemeClr val="bg1"/>
                </a:solidFill>
                <a:latin typeface="+mn-lt"/>
              </a:rPr>
              <a:t>Szécsi Dominika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 err="1"/>
              <a:t>Supervisor</a:t>
            </a:r>
            <a:r>
              <a:rPr lang="hu-HU" dirty="0"/>
              <a:t>: </a:t>
            </a:r>
            <a:r>
              <a:rPr lang="hu-HU" dirty="0" err="1"/>
              <a:t>Szunomár</a:t>
            </a:r>
            <a:r>
              <a:rPr lang="hu-HU" dirty="0"/>
              <a:t> Ágnes</a:t>
            </a:r>
          </a:p>
          <a:p>
            <a:endParaRPr lang="hu-HU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A9ABB2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2nd </a:t>
            </a:r>
            <a:r>
              <a:rPr lang="hu-HU" sz="2800" i="1" dirty="0" err="1"/>
              <a:t>place</a:t>
            </a:r>
            <a:endParaRPr lang="hu-HU" sz="2800" i="1" dirty="0"/>
          </a:p>
        </p:txBody>
      </p:sp>
    </p:spTree>
    <p:extLst>
      <p:ext uri="{BB962C8B-B14F-4D97-AF65-F5344CB8AC3E}">
        <p14:creationId xmlns:p14="http://schemas.microsoft.com/office/powerpoint/2010/main" val="6997102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677343"/>
          </a:xfrm>
        </p:spPr>
        <p:txBody>
          <a:bodyPr/>
          <a:lstStyle/>
          <a:p>
            <a:r>
              <a:rPr lang="en-US" dirty="0"/>
              <a:t>World economy and Europe Section</a:t>
            </a:r>
            <a:endParaRPr lang="hu-HU" dirty="0"/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>
                <a:solidFill>
                  <a:schemeClr val="bg1"/>
                </a:solidFill>
                <a:latin typeface="+mn-lt"/>
              </a:rPr>
              <a:t>Gareeva </a:t>
            </a:r>
            <a:r>
              <a:rPr lang="hu-HU" sz="3600" dirty="0" err="1">
                <a:solidFill>
                  <a:schemeClr val="bg1"/>
                </a:solidFill>
                <a:latin typeface="+mn-lt"/>
              </a:rPr>
              <a:t>Liana</a:t>
            </a:r>
            <a:endParaRPr lang="hu-HU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 err="1"/>
              <a:t>Supervisor</a:t>
            </a:r>
            <a:r>
              <a:rPr lang="hu-HU" dirty="0"/>
              <a:t>: </a:t>
            </a:r>
            <a:r>
              <a:rPr lang="hu-HU" dirty="0" err="1"/>
              <a:t>Stukovszky</a:t>
            </a:r>
            <a:r>
              <a:rPr lang="hu-HU" dirty="0"/>
              <a:t> Tamás</a:t>
            </a:r>
          </a:p>
          <a:p>
            <a:endParaRPr lang="hu-HU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E0AA26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1st </a:t>
            </a:r>
            <a:r>
              <a:rPr lang="hu-HU" sz="2800" i="1" dirty="0" err="1"/>
              <a:t>place</a:t>
            </a:r>
            <a:endParaRPr lang="hu-HU" sz="2800" i="1" dirty="0"/>
          </a:p>
        </p:txBody>
      </p:sp>
    </p:spTree>
    <p:extLst>
      <p:ext uri="{BB962C8B-B14F-4D97-AF65-F5344CB8AC3E}">
        <p14:creationId xmlns:p14="http://schemas.microsoft.com/office/powerpoint/2010/main" val="42448750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87773B61-6637-4234-9AC2-48D554137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9931" y="0"/>
            <a:ext cx="2852069" cy="17100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E7E1D8A1-BCAC-47AE-AF55-BF2C0D325B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0300" y="1154828"/>
            <a:ext cx="11096623" cy="1871647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hu-HU" sz="3600" cap="small" dirty="0"/>
              <a:t>Gazdálkodástudományi Tudományterület </a:t>
            </a:r>
            <a:br>
              <a:rPr lang="hu-HU" sz="3600" cap="small" dirty="0"/>
            </a:br>
            <a:r>
              <a:rPr lang="hu-HU" sz="3600" cap="small" dirty="0"/>
              <a:t>Szekciói</a:t>
            </a:r>
            <a:br>
              <a:rPr lang="hu-HU" sz="3600" cap="small" dirty="0"/>
            </a:br>
            <a:r>
              <a:rPr lang="hu-HU" sz="3600" cap="small" dirty="0" err="1"/>
              <a:t>Sections</a:t>
            </a:r>
            <a:r>
              <a:rPr lang="hu-HU" sz="3600" cap="small" dirty="0"/>
              <a:t> of the </a:t>
            </a:r>
            <a:br>
              <a:rPr lang="hu-HU" sz="3600" cap="small" dirty="0"/>
            </a:br>
            <a:r>
              <a:rPr lang="hu-HU" sz="3600" cap="small" dirty="0"/>
              <a:t>Management </a:t>
            </a:r>
            <a:r>
              <a:rPr lang="hu-HU" sz="3600" cap="small" dirty="0" err="1"/>
              <a:t>Sciences</a:t>
            </a:r>
            <a:endParaRPr lang="hu-HU" sz="3600" cap="small" dirty="0"/>
          </a:p>
        </p:txBody>
      </p:sp>
      <p:sp>
        <p:nvSpPr>
          <p:cNvPr id="6" name="Dátum helye 2">
            <a:extLst>
              <a:ext uri="{FF2B5EF4-FFF2-40B4-BE49-F238E27FC236}">
                <a16:creationId xmlns:a16="http://schemas.microsoft.com/office/drawing/2014/main" id="{CDE3BB83-35D6-4254-A131-FAAC12AB4D9D}"/>
              </a:ext>
            </a:extLst>
          </p:cNvPr>
          <p:cNvSpPr txBox="1">
            <a:spLocks/>
          </p:cNvSpPr>
          <p:nvPr/>
        </p:nvSpPr>
        <p:spPr>
          <a:xfrm>
            <a:off x="4724400" y="4823076"/>
            <a:ext cx="2743200" cy="184105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2800" dirty="0"/>
              <a:t>2023.05.25</a:t>
            </a:r>
          </a:p>
        </p:txBody>
      </p:sp>
      <p:pic>
        <p:nvPicPr>
          <p:cNvPr id="8" name="Ábra 7">
            <a:extLst>
              <a:ext uri="{FF2B5EF4-FFF2-40B4-BE49-F238E27FC236}">
                <a16:creationId xmlns:a16="http://schemas.microsoft.com/office/drawing/2014/main" id="{75669E13-038E-4409-B16A-DBD66B4B9F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8716821">
            <a:off x="545451" y="5159798"/>
            <a:ext cx="1379721" cy="1619177"/>
          </a:xfrm>
          <a:prstGeom prst="rect">
            <a:avLst/>
          </a:prstGeom>
        </p:spPr>
      </p:pic>
      <p:pic>
        <p:nvPicPr>
          <p:cNvPr id="9" name="Ábra 8">
            <a:extLst>
              <a:ext uri="{FF2B5EF4-FFF2-40B4-BE49-F238E27FC236}">
                <a16:creationId xmlns:a16="http://schemas.microsoft.com/office/drawing/2014/main" id="{278669DD-F176-462E-A13A-54687FE832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3891" y="5551415"/>
            <a:ext cx="558730" cy="55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728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87773B61-6637-4234-9AC2-48D554137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9931" y="0"/>
            <a:ext cx="2852069" cy="17100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E7E1D8A1-BCAC-47AE-AF55-BF2C0D325B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0300" y="1939819"/>
            <a:ext cx="11096623" cy="1871647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hu-HU" dirty="0"/>
              <a:t>Best </a:t>
            </a:r>
            <a:r>
              <a:rPr lang="hu-HU" dirty="0" err="1"/>
              <a:t>Paper</a:t>
            </a:r>
            <a:r>
              <a:rPr lang="hu-HU" dirty="0"/>
              <a:t> díjak</a:t>
            </a:r>
            <a:br>
              <a:rPr lang="hu-HU" dirty="0"/>
            </a:br>
            <a:r>
              <a:rPr lang="hu-HU" dirty="0"/>
              <a:t>Best </a:t>
            </a:r>
            <a:r>
              <a:rPr lang="hu-HU" dirty="0" err="1"/>
              <a:t>Paper</a:t>
            </a:r>
            <a:r>
              <a:rPr lang="hu-HU" dirty="0"/>
              <a:t> </a:t>
            </a:r>
            <a:r>
              <a:rPr lang="hu-HU" dirty="0" err="1"/>
              <a:t>awards</a:t>
            </a:r>
            <a:endParaRPr lang="hu-HU" dirty="0"/>
          </a:p>
        </p:txBody>
      </p:sp>
      <p:sp>
        <p:nvSpPr>
          <p:cNvPr id="6" name="Dátum helye 2">
            <a:extLst>
              <a:ext uri="{FF2B5EF4-FFF2-40B4-BE49-F238E27FC236}">
                <a16:creationId xmlns:a16="http://schemas.microsoft.com/office/drawing/2014/main" id="{CDE3BB83-35D6-4254-A131-FAAC12AB4D9D}"/>
              </a:ext>
            </a:extLst>
          </p:cNvPr>
          <p:cNvSpPr txBox="1">
            <a:spLocks/>
          </p:cNvSpPr>
          <p:nvPr/>
        </p:nvSpPr>
        <p:spPr>
          <a:xfrm>
            <a:off x="4724400" y="4823076"/>
            <a:ext cx="2743200" cy="184105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800" dirty="0"/>
              <a:t>2023.05.25.</a:t>
            </a:r>
          </a:p>
        </p:txBody>
      </p:sp>
      <p:pic>
        <p:nvPicPr>
          <p:cNvPr id="8" name="Ábra 7">
            <a:extLst>
              <a:ext uri="{FF2B5EF4-FFF2-40B4-BE49-F238E27FC236}">
                <a16:creationId xmlns:a16="http://schemas.microsoft.com/office/drawing/2014/main" id="{75669E13-038E-4409-B16A-DBD66B4B9F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8716821">
            <a:off x="545451" y="5159798"/>
            <a:ext cx="1379721" cy="1619177"/>
          </a:xfrm>
          <a:prstGeom prst="rect">
            <a:avLst/>
          </a:prstGeom>
        </p:spPr>
      </p:pic>
      <p:pic>
        <p:nvPicPr>
          <p:cNvPr id="9" name="Ábra 8">
            <a:extLst>
              <a:ext uri="{FF2B5EF4-FFF2-40B4-BE49-F238E27FC236}">
                <a16:creationId xmlns:a16="http://schemas.microsoft.com/office/drawing/2014/main" id="{278669DD-F176-462E-A13A-54687FE832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3891" y="5551415"/>
            <a:ext cx="558730" cy="55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75537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1C1603BE-0B0A-4659-BE1B-FA4A31273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9931" y="0"/>
            <a:ext cx="2852069" cy="1710000"/>
          </a:xfrm>
          <a:prstGeom prst="rect">
            <a:avLst/>
          </a:prstGeom>
        </p:spPr>
      </p:pic>
      <p:sp>
        <p:nvSpPr>
          <p:cNvPr id="7" name="Cím 2">
            <a:extLst>
              <a:ext uri="{FF2B5EF4-FFF2-40B4-BE49-F238E27FC236}">
                <a16:creationId xmlns:a16="http://schemas.microsoft.com/office/drawing/2014/main" id="{510F5389-24DB-4008-A9E8-B028D26A7A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1814" y="1261789"/>
            <a:ext cx="11096623" cy="1871647"/>
          </a:xfrm>
        </p:spPr>
        <p:txBody>
          <a:bodyPr anchor="ctr"/>
          <a:lstStyle/>
          <a:p>
            <a:pPr algn="ctr"/>
            <a:br>
              <a:rPr lang="hu-HU" dirty="0"/>
            </a:br>
            <a:r>
              <a:rPr lang="hu-HU" dirty="0"/>
              <a:t>Agrárgazdaságtan – Ágazati és nemzetközi agrárgazdaságtan szekció</a:t>
            </a:r>
          </a:p>
        </p:txBody>
      </p:sp>
    </p:spTree>
    <p:extLst>
      <p:ext uri="{BB962C8B-B14F-4D97-AF65-F5344CB8AC3E}">
        <p14:creationId xmlns:p14="http://schemas.microsoft.com/office/powerpoint/2010/main" val="87388219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101237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u-HU" dirty="0"/>
              <a:t>Agrárgazdaságtan – Ágazati és nemzetközi agrárgazdaságtan </a:t>
            </a:r>
            <a:r>
              <a:rPr lang="en-US" dirty="0" err="1"/>
              <a:t>szekció</a:t>
            </a:r>
            <a:r>
              <a:rPr lang="hu-HU" dirty="0"/>
              <a:t>	</a:t>
            </a:r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>
                <a:solidFill>
                  <a:schemeClr val="bg1"/>
                </a:solidFill>
                <a:latin typeface="+mn-lt"/>
              </a:rPr>
              <a:t>Simon Barnabás Tamás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/>
              <a:t>Témavezető: Balogh Jeremiás Máté</a:t>
            </a:r>
          </a:p>
          <a:p>
            <a:endParaRPr lang="hu-HU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DEC5A6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3. helyezett</a:t>
            </a:r>
          </a:p>
        </p:txBody>
      </p:sp>
    </p:spTree>
    <p:extLst>
      <p:ext uri="{BB962C8B-B14F-4D97-AF65-F5344CB8AC3E}">
        <p14:creationId xmlns:p14="http://schemas.microsoft.com/office/powerpoint/2010/main" val="52357141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>
                <a:solidFill>
                  <a:schemeClr val="bg1"/>
                </a:solidFill>
                <a:latin typeface="+mn-lt"/>
              </a:rPr>
              <a:t>Rajka László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/>
              <a:t>Témavezetők: </a:t>
            </a:r>
            <a:r>
              <a:rPr lang="hu-HU" dirty="0" err="1"/>
              <a:t>Stump</a:t>
            </a:r>
            <a:r>
              <a:rPr lang="hu-HU" dirty="0"/>
              <a:t> Árpád és Fülöp András</a:t>
            </a:r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E0AA26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1. helyezett</a:t>
            </a:r>
          </a:p>
        </p:txBody>
      </p:sp>
      <p:sp>
        <p:nvSpPr>
          <p:cNvPr id="4" name="Cím 5">
            <a:extLst>
              <a:ext uri="{FF2B5EF4-FFF2-40B4-BE49-F238E27FC236}">
                <a16:creationId xmlns:a16="http://schemas.microsoft.com/office/drawing/2014/main" id="{979B6A74-84E9-23F0-8C6C-F645A0C1FD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101237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u-HU" dirty="0"/>
              <a:t>Agrárgazdaságtan – Ágazati és nemzetközi agrárgazdaságtan </a:t>
            </a:r>
            <a:r>
              <a:rPr lang="en-US" dirty="0" err="1"/>
              <a:t>szekció</a:t>
            </a:r>
            <a:r>
              <a:rPr lang="hu-HU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4733785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>
                <a:solidFill>
                  <a:schemeClr val="bg1"/>
                </a:solidFill>
                <a:latin typeface="+mn-lt"/>
              </a:rPr>
              <a:t>Urbányi Dávid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/>
              <a:t>Témavezető: Török Áron</a:t>
            </a:r>
          </a:p>
          <a:p>
            <a:endParaRPr lang="hu-HU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E0AA26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1. helyezett</a:t>
            </a:r>
          </a:p>
        </p:txBody>
      </p:sp>
      <p:sp>
        <p:nvSpPr>
          <p:cNvPr id="4" name="Cím 5">
            <a:extLst>
              <a:ext uri="{FF2B5EF4-FFF2-40B4-BE49-F238E27FC236}">
                <a16:creationId xmlns:a16="http://schemas.microsoft.com/office/drawing/2014/main" id="{979B6A74-84E9-23F0-8C6C-F645A0C1FD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101237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u-HU" dirty="0"/>
              <a:t>Agrárgazdaságtan – Ágazati és nemzetközi agrárgazdaságtan </a:t>
            </a:r>
            <a:r>
              <a:rPr lang="en-US" dirty="0" err="1"/>
              <a:t>szekció</a:t>
            </a:r>
            <a:r>
              <a:rPr lang="hu-HU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28769902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1C1603BE-0B0A-4659-BE1B-FA4A31273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9931" y="0"/>
            <a:ext cx="2852069" cy="1710000"/>
          </a:xfrm>
          <a:prstGeom prst="rect">
            <a:avLst/>
          </a:prstGeom>
        </p:spPr>
      </p:pic>
      <p:sp>
        <p:nvSpPr>
          <p:cNvPr id="7" name="Cím 2">
            <a:extLst>
              <a:ext uri="{FF2B5EF4-FFF2-40B4-BE49-F238E27FC236}">
                <a16:creationId xmlns:a16="http://schemas.microsoft.com/office/drawing/2014/main" id="{510F5389-24DB-4008-A9E8-B028D26A7A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1814" y="1261789"/>
            <a:ext cx="11096623" cy="1871647"/>
          </a:xfrm>
        </p:spPr>
        <p:txBody>
          <a:bodyPr anchor="ctr"/>
          <a:lstStyle/>
          <a:p>
            <a:pPr algn="ctr"/>
            <a:br>
              <a:rPr lang="hu-HU" dirty="0"/>
            </a:br>
            <a:r>
              <a:rPr lang="hu-HU" dirty="0"/>
              <a:t>Agrárgazdaságtan – Agrár- és élelmiszer-marketing szekció</a:t>
            </a:r>
          </a:p>
        </p:txBody>
      </p:sp>
    </p:spTree>
    <p:extLst>
      <p:ext uri="{BB962C8B-B14F-4D97-AF65-F5344CB8AC3E}">
        <p14:creationId xmlns:p14="http://schemas.microsoft.com/office/powerpoint/2010/main" val="36086428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101237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u-HU" dirty="0"/>
              <a:t>Agrárgazdaságtan – Agrár- és élelmiszer-marketing </a:t>
            </a:r>
            <a:r>
              <a:rPr lang="en-US" dirty="0" err="1"/>
              <a:t>szekció</a:t>
            </a:r>
            <a:endParaRPr lang="hu-HU" dirty="0"/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>
                <a:solidFill>
                  <a:schemeClr val="bg1"/>
                </a:solidFill>
                <a:latin typeface="+mn-lt"/>
              </a:rPr>
              <a:t>Laczkó Csanád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/>
              <a:t>Témavezető: Balogh Jeremiás Máté</a:t>
            </a:r>
          </a:p>
          <a:p>
            <a:endParaRPr lang="hu-HU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DEC5A6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3. helyezett</a:t>
            </a:r>
          </a:p>
        </p:txBody>
      </p:sp>
      <p:sp>
        <p:nvSpPr>
          <p:cNvPr id="2" name="Cím 5">
            <a:extLst>
              <a:ext uri="{FF2B5EF4-FFF2-40B4-BE49-F238E27FC236}">
                <a16:creationId xmlns:a16="http://schemas.microsoft.com/office/drawing/2014/main" id="{54D593B4-52D1-4CDE-8079-5ECFB011ABDA}"/>
              </a:ext>
            </a:extLst>
          </p:cNvPr>
          <p:cNvSpPr txBox="1">
            <a:spLocks/>
          </p:cNvSpPr>
          <p:nvPr/>
        </p:nvSpPr>
        <p:spPr>
          <a:xfrm>
            <a:off x="3906964" y="5225142"/>
            <a:ext cx="4343401" cy="1099458"/>
          </a:xfrm>
          <a:prstGeom prst="rect">
            <a:avLst/>
          </a:prstGeom>
          <a:solidFill>
            <a:srgbClr val="A9ABB2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2. helyezett</a:t>
            </a:r>
          </a:p>
        </p:txBody>
      </p:sp>
    </p:spTree>
    <p:extLst>
      <p:ext uri="{BB962C8B-B14F-4D97-AF65-F5344CB8AC3E}">
        <p14:creationId xmlns:p14="http://schemas.microsoft.com/office/powerpoint/2010/main" val="10019891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>
                <a:solidFill>
                  <a:schemeClr val="bg1"/>
                </a:solidFill>
                <a:latin typeface="+mn-lt"/>
              </a:rPr>
              <a:t>Szabó Annabella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/>
              <a:t>Témavezető: Maró Zalán Márk</a:t>
            </a:r>
          </a:p>
          <a:p>
            <a:endParaRPr lang="hu-HU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E0AA26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1. helyezett</a:t>
            </a:r>
          </a:p>
        </p:txBody>
      </p:sp>
      <p:sp>
        <p:nvSpPr>
          <p:cNvPr id="4" name="Cím 5">
            <a:extLst>
              <a:ext uri="{FF2B5EF4-FFF2-40B4-BE49-F238E27FC236}">
                <a16:creationId xmlns:a16="http://schemas.microsoft.com/office/drawing/2014/main" id="{979B6A74-84E9-23F0-8C6C-F645A0C1FD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101237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u-HU" dirty="0"/>
              <a:t>Agrárgazdaságtan – Agrár- és élelmiszer-marketing </a:t>
            </a:r>
            <a:r>
              <a:rPr lang="en-US" dirty="0" err="1"/>
              <a:t>szekció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6814265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>
                <a:solidFill>
                  <a:schemeClr val="bg1"/>
                </a:solidFill>
                <a:latin typeface="+mn-lt"/>
              </a:rPr>
              <a:t>Ványi Virág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/>
              <a:t>Témavezető: </a:t>
            </a:r>
            <a:r>
              <a:rPr lang="hu-HU" dirty="0" err="1"/>
              <a:t>Madari</a:t>
            </a:r>
            <a:r>
              <a:rPr lang="hu-HU" dirty="0"/>
              <a:t> Zoltán</a:t>
            </a:r>
          </a:p>
          <a:p>
            <a:endParaRPr lang="hu-HU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E0AA26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1. helyezett</a:t>
            </a:r>
          </a:p>
        </p:txBody>
      </p:sp>
      <p:sp>
        <p:nvSpPr>
          <p:cNvPr id="4" name="Cím 5">
            <a:extLst>
              <a:ext uri="{FF2B5EF4-FFF2-40B4-BE49-F238E27FC236}">
                <a16:creationId xmlns:a16="http://schemas.microsoft.com/office/drawing/2014/main" id="{979B6A74-84E9-23F0-8C6C-F645A0C1FD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101237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u-HU" dirty="0"/>
              <a:t>Agrárgazdaságtan – Agrár- és élelmiszer-marketing </a:t>
            </a:r>
            <a:r>
              <a:rPr lang="en-US" dirty="0" err="1"/>
              <a:t>szekció</a:t>
            </a:r>
            <a:endParaRPr lang="hu-HU" dirty="0"/>
          </a:p>
        </p:txBody>
      </p:sp>
      <p:sp>
        <p:nvSpPr>
          <p:cNvPr id="2" name="Cím 5">
            <a:extLst>
              <a:ext uri="{FF2B5EF4-FFF2-40B4-BE49-F238E27FC236}">
                <a16:creationId xmlns:a16="http://schemas.microsoft.com/office/drawing/2014/main" id="{FFC4F423-4511-179D-882A-A8BDF407DC65}"/>
              </a:ext>
            </a:extLst>
          </p:cNvPr>
          <p:cNvSpPr txBox="1">
            <a:spLocks/>
          </p:cNvSpPr>
          <p:nvPr/>
        </p:nvSpPr>
        <p:spPr>
          <a:xfrm>
            <a:off x="3906964" y="5225142"/>
            <a:ext cx="4343401" cy="1099458"/>
          </a:xfrm>
          <a:prstGeom prst="rect">
            <a:avLst/>
          </a:prstGeom>
          <a:solidFill>
            <a:srgbClr val="A9ABB2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2. helyezett</a:t>
            </a:r>
          </a:p>
        </p:txBody>
      </p:sp>
    </p:spTree>
    <p:extLst>
      <p:ext uri="{BB962C8B-B14F-4D97-AF65-F5344CB8AC3E}">
        <p14:creationId xmlns:p14="http://schemas.microsoft.com/office/powerpoint/2010/main" val="232753441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1C1603BE-0B0A-4659-BE1B-FA4A31273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9931" y="0"/>
            <a:ext cx="2852069" cy="1710000"/>
          </a:xfrm>
          <a:prstGeom prst="rect">
            <a:avLst/>
          </a:prstGeom>
        </p:spPr>
      </p:pic>
      <p:sp>
        <p:nvSpPr>
          <p:cNvPr id="7" name="Cím 2">
            <a:extLst>
              <a:ext uri="{FF2B5EF4-FFF2-40B4-BE49-F238E27FC236}">
                <a16:creationId xmlns:a16="http://schemas.microsoft.com/office/drawing/2014/main" id="{510F5389-24DB-4008-A9E8-B028D26A7A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1814" y="1261789"/>
            <a:ext cx="11096623" cy="1871647"/>
          </a:xfrm>
        </p:spPr>
        <p:txBody>
          <a:bodyPr anchor="ctr"/>
          <a:lstStyle/>
          <a:p>
            <a:pPr algn="ctr"/>
            <a:br>
              <a:rPr lang="hu-HU" dirty="0"/>
            </a:br>
            <a:r>
              <a:rPr lang="hu-HU" dirty="0"/>
              <a:t>Bank és </a:t>
            </a:r>
            <a:r>
              <a:rPr lang="hu-HU" dirty="0" err="1"/>
              <a:t>FinTech</a:t>
            </a:r>
            <a:r>
              <a:rPr lang="hu-HU" dirty="0"/>
              <a:t> szekció</a:t>
            </a:r>
          </a:p>
        </p:txBody>
      </p:sp>
    </p:spTree>
    <p:extLst>
      <p:ext uri="{BB962C8B-B14F-4D97-AF65-F5344CB8AC3E}">
        <p14:creationId xmlns:p14="http://schemas.microsoft.com/office/powerpoint/2010/main" val="137991473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677343"/>
          </a:xfrm>
        </p:spPr>
        <p:txBody>
          <a:bodyPr/>
          <a:lstStyle/>
          <a:p>
            <a:r>
              <a:rPr lang="hu-HU" dirty="0"/>
              <a:t>Bank és </a:t>
            </a:r>
            <a:r>
              <a:rPr lang="hu-HU" dirty="0" err="1"/>
              <a:t>FinTech</a:t>
            </a:r>
            <a:r>
              <a:rPr lang="hu-HU" dirty="0"/>
              <a:t> szekció</a:t>
            </a:r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>
                <a:solidFill>
                  <a:schemeClr val="bg1"/>
                </a:solidFill>
                <a:latin typeface="+mn-lt"/>
              </a:rPr>
              <a:t>Garamszegi Anna</a:t>
            </a:r>
            <a:endParaRPr lang="hu-H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/>
              <a:t>Témavezető: </a:t>
            </a:r>
            <a:r>
              <a:rPr lang="hu-HU" dirty="0" err="1"/>
              <a:t>Vaskövi</a:t>
            </a:r>
            <a:r>
              <a:rPr lang="hu-HU" dirty="0"/>
              <a:t> Ágnes</a:t>
            </a:r>
          </a:p>
          <a:p>
            <a:endParaRPr lang="hu-HU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79170"/>
          </a:xfrm>
          <a:prstGeom prst="rect">
            <a:avLst/>
          </a:prstGeom>
          <a:solidFill>
            <a:srgbClr val="855C24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hu-HU" sz="2400" i="1" dirty="0">
                <a:solidFill>
                  <a:schemeClr val="bg1"/>
                </a:solidFill>
              </a:rPr>
              <a:t>Morgan Stanley különdíja</a:t>
            </a:r>
          </a:p>
        </p:txBody>
      </p:sp>
    </p:spTree>
    <p:extLst>
      <p:ext uri="{BB962C8B-B14F-4D97-AF65-F5344CB8AC3E}">
        <p14:creationId xmlns:p14="http://schemas.microsoft.com/office/powerpoint/2010/main" val="1594327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677343"/>
          </a:xfrm>
        </p:spPr>
        <p:txBody>
          <a:bodyPr/>
          <a:lstStyle/>
          <a:p>
            <a:r>
              <a:rPr lang="hu-HU" dirty="0"/>
              <a:t>Best </a:t>
            </a:r>
            <a:r>
              <a:rPr lang="hu-HU" dirty="0" err="1"/>
              <a:t>Paper</a:t>
            </a:r>
            <a:r>
              <a:rPr lang="hu-HU" dirty="0"/>
              <a:t> díjak</a:t>
            </a:r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 err="1">
                <a:solidFill>
                  <a:schemeClr val="bg1"/>
                </a:solidFill>
                <a:latin typeface="+mn-lt"/>
              </a:rPr>
              <a:t>Babotán</a:t>
            </a:r>
            <a:r>
              <a:rPr lang="hu-HU" sz="3600" dirty="0">
                <a:solidFill>
                  <a:schemeClr val="bg1"/>
                </a:solidFill>
                <a:latin typeface="+mn-lt"/>
              </a:rPr>
              <a:t> Márk László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/>
              <a:t>A piaci verseny hatása a vállalat pénzügyi döntéseire és a csődkockázatra</a:t>
            </a:r>
          </a:p>
          <a:p>
            <a:endParaRPr lang="hu-HU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24299" y="5225141"/>
            <a:ext cx="4343401" cy="769259"/>
          </a:xfrm>
          <a:prstGeom prst="rect">
            <a:avLst/>
          </a:prstGeom>
          <a:solidFill>
            <a:srgbClr val="C00000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hu-HU" i="1" dirty="0">
                <a:solidFill>
                  <a:schemeClr val="bg1"/>
                </a:solidFill>
              </a:rPr>
              <a:t>Témavezető: Száz János</a:t>
            </a:r>
          </a:p>
        </p:txBody>
      </p:sp>
    </p:spTree>
    <p:extLst>
      <p:ext uri="{BB962C8B-B14F-4D97-AF65-F5344CB8AC3E}">
        <p14:creationId xmlns:p14="http://schemas.microsoft.com/office/powerpoint/2010/main" val="364655116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582385"/>
          </a:xfrm>
        </p:spPr>
        <p:txBody>
          <a:bodyPr anchor="b"/>
          <a:lstStyle/>
          <a:p>
            <a:pPr>
              <a:lnSpc>
                <a:spcPct val="150000"/>
              </a:lnSpc>
            </a:pPr>
            <a:r>
              <a:rPr lang="hu-HU" dirty="0"/>
              <a:t>Bank és </a:t>
            </a:r>
            <a:r>
              <a:rPr lang="hu-HU" dirty="0" err="1"/>
              <a:t>FinTech</a:t>
            </a:r>
            <a:r>
              <a:rPr lang="hu-HU" dirty="0"/>
              <a:t> </a:t>
            </a:r>
            <a:r>
              <a:rPr lang="en-US" dirty="0" err="1"/>
              <a:t>szekció</a:t>
            </a:r>
            <a:endParaRPr lang="hu-HU" dirty="0"/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 err="1">
                <a:solidFill>
                  <a:schemeClr val="bg1"/>
                </a:solidFill>
                <a:latin typeface="+mn-lt"/>
              </a:rPr>
              <a:t>Harczi</a:t>
            </a:r>
            <a:r>
              <a:rPr lang="hu-HU" sz="3600" dirty="0">
                <a:solidFill>
                  <a:schemeClr val="bg1"/>
                </a:solidFill>
                <a:latin typeface="+mn-lt"/>
              </a:rPr>
              <a:t> Beatrix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/>
              <a:t>Témavezető: Sebestyén Géza</a:t>
            </a:r>
          </a:p>
          <a:p>
            <a:endParaRPr lang="hu-HU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DEC5A6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3. helyezett</a:t>
            </a:r>
          </a:p>
        </p:txBody>
      </p:sp>
      <p:sp>
        <p:nvSpPr>
          <p:cNvPr id="2" name="Cím 5">
            <a:extLst>
              <a:ext uri="{FF2B5EF4-FFF2-40B4-BE49-F238E27FC236}">
                <a16:creationId xmlns:a16="http://schemas.microsoft.com/office/drawing/2014/main" id="{54D593B4-52D1-4CDE-8079-5ECFB011ABDA}"/>
              </a:ext>
            </a:extLst>
          </p:cNvPr>
          <p:cNvSpPr txBox="1">
            <a:spLocks/>
          </p:cNvSpPr>
          <p:nvPr/>
        </p:nvSpPr>
        <p:spPr>
          <a:xfrm>
            <a:off x="3906964" y="5225142"/>
            <a:ext cx="4343401" cy="1099458"/>
          </a:xfrm>
          <a:prstGeom prst="rect">
            <a:avLst/>
          </a:prstGeom>
          <a:solidFill>
            <a:srgbClr val="A9ABB2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2. helyezett</a:t>
            </a:r>
          </a:p>
        </p:txBody>
      </p:sp>
    </p:spTree>
    <p:extLst>
      <p:ext uri="{BB962C8B-B14F-4D97-AF65-F5344CB8AC3E}">
        <p14:creationId xmlns:p14="http://schemas.microsoft.com/office/powerpoint/2010/main" val="421703774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>
                <a:solidFill>
                  <a:schemeClr val="bg1"/>
                </a:solidFill>
                <a:latin typeface="+mn-lt"/>
              </a:rPr>
              <a:t>Szabó Zalán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/>
              <a:t>Témavezető: Erdős Gabriella</a:t>
            </a:r>
          </a:p>
          <a:p>
            <a:endParaRPr lang="hu-HU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E0AA26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1. helyezett</a:t>
            </a:r>
          </a:p>
        </p:txBody>
      </p:sp>
      <p:sp>
        <p:nvSpPr>
          <p:cNvPr id="2" name="Cím 5">
            <a:extLst>
              <a:ext uri="{FF2B5EF4-FFF2-40B4-BE49-F238E27FC236}">
                <a16:creationId xmlns:a16="http://schemas.microsoft.com/office/drawing/2014/main" id="{FFC4F423-4511-179D-882A-A8BDF407DC65}"/>
              </a:ext>
            </a:extLst>
          </p:cNvPr>
          <p:cNvSpPr txBox="1">
            <a:spLocks/>
          </p:cNvSpPr>
          <p:nvPr/>
        </p:nvSpPr>
        <p:spPr>
          <a:xfrm>
            <a:off x="3906964" y="5225142"/>
            <a:ext cx="4343401" cy="1099458"/>
          </a:xfrm>
          <a:prstGeom prst="rect">
            <a:avLst/>
          </a:prstGeom>
          <a:solidFill>
            <a:srgbClr val="A9ABB2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2. helyezett</a:t>
            </a:r>
          </a:p>
        </p:txBody>
      </p:sp>
      <p:sp>
        <p:nvSpPr>
          <p:cNvPr id="6" name="Cím 5">
            <a:extLst>
              <a:ext uri="{FF2B5EF4-FFF2-40B4-BE49-F238E27FC236}">
                <a16:creationId xmlns:a16="http://schemas.microsoft.com/office/drawing/2014/main" id="{E200EDE1-AE59-63EE-C4C6-A69EA65D41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582385"/>
          </a:xfrm>
        </p:spPr>
        <p:txBody>
          <a:bodyPr anchor="b"/>
          <a:lstStyle/>
          <a:p>
            <a:pPr>
              <a:lnSpc>
                <a:spcPct val="150000"/>
              </a:lnSpc>
            </a:pPr>
            <a:r>
              <a:rPr lang="hu-HU" dirty="0"/>
              <a:t>Bank és </a:t>
            </a:r>
            <a:r>
              <a:rPr lang="hu-HU" dirty="0" err="1"/>
              <a:t>FinTech</a:t>
            </a:r>
            <a:r>
              <a:rPr lang="hu-HU" dirty="0"/>
              <a:t> </a:t>
            </a:r>
            <a:r>
              <a:rPr lang="en-US" dirty="0" err="1"/>
              <a:t>szekció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1432306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>
                <a:solidFill>
                  <a:schemeClr val="bg1"/>
                </a:solidFill>
                <a:latin typeface="+mn-lt"/>
              </a:rPr>
              <a:t>Garamszegi Anna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/>
              <a:t>Témavezető: </a:t>
            </a:r>
            <a:r>
              <a:rPr lang="hu-HU" dirty="0" err="1"/>
              <a:t>Vaskövi</a:t>
            </a:r>
            <a:r>
              <a:rPr lang="hu-HU" dirty="0"/>
              <a:t> Ágnes</a:t>
            </a:r>
          </a:p>
          <a:p>
            <a:endParaRPr lang="hu-HU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E0AA26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1. helyezett</a:t>
            </a:r>
          </a:p>
        </p:txBody>
      </p:sp>
      <p:sp>
        <p:nvSpPr>
          <p:cNvPr id="5" name="Cím 5">
            <a:extLst>
              <a:ext uri="{FF2B5EF4-FFF2-40B4-BE49-F238E27FC236}">
                <a16:creationId xmlns:a16="http://schemas.microsoft.com/office/drawing/2014/main" id="{2AD2E1F4-0DE2-B40E-7802-007D6082A4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582385"/>
          </a:xfrm>
        </p:spPr>
        <p:txBody>
          <a:bodyPr anchor="b"/>
          <a:lstStyle/>
          <a:p>
            <a:pPr>
              <a:lnSpc>
                <a:spcPct val="150000"/>
              </a:lnSpc>
            </a:pPr>
            <a:r>
              <a:rPr lang="hu-HU" dirty="0"/>
              <a:t>Bank és </a:t>
            </a:r>
            <a:r>
              <a:rPr lang="hu-HU" dirty="0" err="1"/>
              <a:t>FinTech</a:t>
            </a:r>
            <a:r>
              <a:rPr lang="hu-HU" dirty="0"/>
              <a:t> </a:t>
            </a:r>
            <a:r>
              <a:rPr lang="en-US" dirty="0" err="1"/>
              <a:t>szekció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0050758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1C1603BE-0B0A-4659-BE1B-FA4A31273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9931" y="0"/>
            <a:ext cx="2852069" cy="1710000"/>
          </a:xfrm>
          <a:prstGeom prst="rect">
            <a:avLst/>
          </a:prstGeom>
        </p:spPr>
      </p:pic>
      <p:sp>
        <p:nvSpPr>
          <p:cNvPr id="7" name="Cím 2">
            <a:extLst>
              <a:ext uri="{FF2B5EF4-FFF2-40B4-BE49-F238E27FC236}">
                <a16:creationId xmlns:a16="http://schemas.microsoft.com/office/drawing/2014/main" id="{510F5389-24DB-4008-A9E8-B028D26A7A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1814" y="1261789"/>
            <a:ext cx="11096623" cy="1871647"/>
          </a:xfrm>
        </p:spPr>
        <p:txBody>
          <a:bodyPr anchor="ctr"/>
          <a:lstStyle/>
          <a:p>
            <a:pPr algn="ctr"/>
            <a:br>
              <a:rPr lang="hu-HU" dirty="0"/>
            </a:br>
            <a:r>
              <a:rPr lang="hu-HU" dirty="0"/>
              <a:t>Digitális marketing szekció</a:t>
            </a:r>
          </a:p>
        </p:txBody>
      </p:sp>
    </p:spTree>
    <p:extLst>
      <p:ext uri="{BB962C8B-B14F-4D97-AF65-F5344CB8AC3E}">
        <p14:creationId xmlns:p14="http://schemas.microsoft.com/office/powerpoint/2010/main" val="69325054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677343"/>
          </a:xfrm>
        </p:spPr>
        <p:txBody>
          <a:bodyPr/>
          <a:lstStyle/>
          <a:p>
            <a:r>
              <a:rPr lang="hu-HU" dirty="0"/>
              <a:t>Digitális marketing szekció</a:t>
            </a:r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>
                <a:solidFill>
                  <a:schemeClr val="bg1"/>
                </a:solidFill>
                <a:latin typeface="+mn-lt"/>
              </a:rPr>
              <a:t>Fazekas Fanni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/>
              <a:t>Témavezető: Kemény Ildikó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24299" y="5225142"/>
            <a:ext cx="4343401" cy="1079170"/>
          </a:xfrm>
          <a:prstGeom prst="rect">
            <a:avLst/>
          </a:prstGeom>
          <a:solidFill>
            <a:srgbClr val="855C24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hu-HU" sz="2400" i="1" dirty="0">
                <a:solidFill>
                  <a:schemeClr val="bg1"/>
                </a:solidFill>
              </a:rPr>
              <a:t>A Digitális Marketing tanszék különdíja</a:t>
            </a:r>
          </a:p>
        </p:txBody>
      </p:sp>
    </p:spTree>
    <p:extLst>
      <p:ext uri="{BB962C8B-B14F-4D97-AF65-F5344CB8AC3E}">
        <p14:creationId xmlns:p14="http://schemas.microsoft.com/office/powerpoint/2010/main" val="238852830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>
                <a:solidFill>
                  <a:schemeClr val="bg1"/>
                </a:solidFill>
                <a:latin typeface="+mn-lt"/>
              </a:rPr>
              <a:t>Németh Evelin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/>
              <a:t>Témavezető: Varga Ákos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DEC5A6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3. helyezett</a:t>
            </a:r>
          </a:p>
        </p:txBody>
      </p:sp>
      <p:sp>
        <p:nvSpPr>
          <p:cNvPr id="2" name="Cím 5">
            <a:extLst>
              <a:ext uri="{FF2B5EF4-FFF2-40B4-BE49-F238E27FC236}">
                <a16:creationId xmlns:a16="http://schemas.microsoft.com/office/drawing/2014/main" id="{54D593B4-52D1-4CDE-8079-5ECFB011ABDA}"/>
              </a:ext>
            </a:extLst>
          </p:cNvPr>
          <p:cNvSpPr txBox="1">
            <a:spLocks/>
          </p:cNvSpPr>
          <p:nvPr/>
        </p:nvSpPr>
        <p:spPr>
          <a:xfrm>
            <a:off x="3906964" y="5225142"/>
            <a:ext cx="4343401" cy="1099458"/>
          </a:xfrm>
          <a:prstGeom prst="rect">
            <a:avLst/>
          </a:prstGeom>
          <a:solidFill>
            <a:srgbClr val="A9ABB2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2. helyezett</a:t>
            </a:r>
          </a:p>
        </p:txBody>
      </p:sp>
      <p:sp>
        <p:nvSpPr>
          <p:cNvPr id="3" name="Cím 5">
            <a:extLst>
              <a:ext uri="{FF2B5EF4-FFF2-40B4-BE49-F238E27FC236}">
                <a16:creationId xmlns:a16="http://schemas.microsoft.com/office/drawing/2014/main" id="{B5998C74-B4AA-238A-5D89-72AC42C46409}"/>
              </a:ext>
            </a:extLst>
          </p:cNvPr>
          <p:cNvSpPr txBox="1">
            <a:spLocks/>
          </p:cNvSpPr>
          <p:nvPr/>
        </p:nvSpPr>
        <p:spPr>
          <a:xfrm>
            <a:off x="3905958" y="5225142"/>
            <a:ext cx="4343401" cy="1099458"/>
          </a:xfrm>
          <a:prstGeom prst="rect">
            <a:avLst/>
          </a:prstGeom>
          <a:solidFill>
            <a:srgbClr val="DEC5A6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3. helyezett</a:t>
            </a:r>
          </a:p>
        </p:txBody>
      </p:sp>
      <p:sp>
        <p:nvSpPr>
          <p:cNvPr id="7" name="Cím 5">
            <a:extLst>
              <a:ext uri="{FF2B5EF4-FFF2-40B4-BE49-F238E27FC236}">
                <a16:creationId xmlns:a16="http://schemas.microsoft.com/office/drawing/2014/main" id="{B555EE11-2A92-5D62-7642-8BC49AC628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677343"/>
          </a:xfrm>
        </p:spPr>
        <p:txBody>
          <a:bodyPr/>
          <a:lstStyle/>
          <a:p>
            <a:r>
              <a:rPr lang="hu-HU" dirty="0"/>
              <a:t>Digitális marketing szekció</a:t>
            </a:r>
          </a:p>
        </p:txBody>
      </p:sp>
    </p:spTree>
    <p:extLst>
      <p:ext uri="{BB962C8B-B14F-4D97-AF65-F5344CB8AC3E}">
        <p14:creationId xmlns:p14="http://schemas.microsoft.com/office/powerpoint/2010/main" val="275529924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>
                <a:solidFill>
                  <a:schemeClr val="bg1"/>
                </a:solidFill>
                <a:latin typeface="+mn-lt"/>
              </a:rPr>
              <a:t>Böröcz Krisztián Roland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/>
              <a:t>Témavezetők: </a:t>
            </a:r>
            <a:r>
              <a:rPr lang="sv-SE" dirty="0"/>
              <a:t>Kemény Ildikó</a:t>
            </a:r>
            <a:r>
              <a:rPr lang="hu-HU" dirty="0"/>
              <a:t> és</a:t>
            </a:r>
            <a:r>
              <a:rPr lang="sv-SE" dirty="0"/>
              <a:t> Rojkovich Ádám Konstantin</a:t>
            </a:r>
          </a:p>
          <a:p>
            <a:endParaRPr lang="hu-HU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E0AA26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1. helyezett</a:t>
            </a:r>
          </a:p>
        </p:txBody>
      </p:sp>
      <p:sp>
        <p:nvSpPr>
          <p:cNvPr id="2" name="Cím 5">
            <a:extLst>
              <a:ext uri="{FF2B5EF4-FFF2-40B4-BE49-F238E27FC236}">
                <a16:creationId xmlns:a16="http://schemas.microsoft.com/office/drawing/2014/main" id="{FFC4F423-4511-179D-882A-A8BDF407DC65}"/>
              </a:ext>
            </a:extLst>
          </p:cNvPr>
          <p:cNvSpPr txBox="1">
            <a:spLocks/>
          </p:cNvSpPr>
          <p:nvPr/>
        </p:nvSpPr>
        <p:spPr>
          <a:xfrm>
            <a:off x="3906964" y="5225142"/>
            <a:ext cx="4343401" cy="1099458"/>
          </a:xfrm>
          <a:prstGeom prst="rect">
            <a:avLst/>
          </a:prstGeom>
          <a:solidFill>
            <a:srgbClr val="A9ABB2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2. helyezett</a:t>
            </a:r>
          </a:p>
        </p:txBody>
      </p:sp>
      <p:sp>
        <p:nvSpPr>
          <p:cNvPr id="3" name="Cím 5">
            <a:extLst>
              <a:ext uri="{FF2B5EF4-FFF2-40B4-BE49-F238E27FC236}">
                <a16:creationId xmlns:a16="http://schemas.microsoft.com/office/drawing/2014/main" id="{3ACAD424-B64C-DBF6-B1D6-622F23ED2E1D}"/>
              </a:ext>
            </a:extLst>
          </p:cNvPr>
          <p:cNvSpPr txBox="1">
            <a:spLocks/>
          </p:cNvSpPr>
          <p:nvPr/>
        </p:nvSpPr>
        <p:spPr>
          <a:xfrm>
            <a:off x="3905958" y="5225142"/>
            <a:ext cx="4343401" cy="1099458"/>
          </a:xfrm>
          <a:prstGeom prst="rect">
            <a:avLst/>
          </a:prstGeom>
          <a:solidFill>
            <a:srgbClr val="E0AA26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1. helyezett</a:t>
            </a:r>
          </a:p>
        </p:txBody>
      </p:sp>
      <p:sp>
        <p:nvSpPr>
          <p:cNvPr id="7" name="Cím 5">
            <a:extLst>
              <a:ext uri="{FF2B5EF4-FFF2-40B4-BE49-F238E27FC236}">
                <a16:creationId xmlns:a16="http://schemas.microsoft.com/office/drawing/2014/main" id="{6F094726-C2D1-8F3D-4402-A8A7D80F89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677343"/>
          </a:xfrm>
        </p:spPr>
        <p:txBody>
          <a:bodyPr/>
          <a:lstStyle/>
          <a:p>
            <a:r>
              <a:rPr lang="hu-HU" dirty="0"/>
              <a:t>Digitális marketing szekció</a:t>
            </a:r>
          </a:p>
        </p:txBody>
      </p:sp>
    </p:spTree>
    <p:extLst>
      <p:ext uri="{BB962C8B-B14F-4D97-AF65-F5344CB8AC3E}">
        <p14:creationId xmlns:p14="http://schemas.microsoft.com/office/powerpoint/2010/main" val="408612173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>
                <a:solidFill>
                  <a:schemeClr val="bg1"/>
                </a:solidFill>
                <a:latin typeface="+mn-lt"/>
              </a:rPr>
              <a:t>Burka Bettina Lilla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/>
              <a:t>Témavezető: Varga Ákos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E0AA26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1. helyezett</a:t>
            </a:r>
          </a:p>
        </p:txBody>
      </p:sp>
      <p:sp>
        <p:nvSpPr>
          <p:cNvPr id="5" name="Cím 5">
            <a:extLst>
              <a:ext uri="{FF2B5EF4-FFF2-40B4-BE49-F238E27FC236}">
                <a16:creationId xmlns:a16="http://schemas.microsoft.com/office/drawing/2014/main" id="{177D8AAF-42A1-1E97-FF1E-A069A209B2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677343"/>
          </a:xfrm>
        </p:spPr>
        <p:txBody>
          <a:bodyPr/>
          <a:lstStyle/>
          <a:p>
            <a:r>
              <a:rPr lang="hu-HU" dirty="0"/>
              <a:t>Digitális marketing szekció</a:t>
            </a:r>
          </a:p>
        </p:txBody>
      </p:sp>
    </p:spTree>
    <p:extLst>
      <p:ext uri="{BB962C8B-B14F-4D97-AF65-F5344CB8AC3E}">
        <p14:creationId xmlns:p14="http://schemas.microsoft.com/office/powerpoint/2010/main" val="163152536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3BD89843-6B51-4FCC-A4E0-C8C8FDD608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1814" y="1043709"/>
            <a:ext cx="11096623" cy="3177309"/>
          </a:xfrm>
        </p:spPr>
        <p:txBody>
          <a:bodyPr/>
          <a:lstStyle/>
          <a:p>
            <a:pPr algn="ctr"/>
            <a:br>
              <a:rPr lang="hu-HU" dirty="0"/>
            </a:br>
            <a:r>
              <a:rPr lang="en-US" dirty="0" err="1"/>
              <a:t>Digitális</a:t>
            </a:r>
            <a:r>
              <a:rPr lang="en-US" dirty="0"/>
              <a:t> </a:t>
            </a:r>
            <a:r>
              <a:rPr lang="en-US" dirty="0" err="1"/>
              <a:t>transzformáció</a:t>
            </a:r>
            <a:r>
              <a:rPr lang="en-US" dirty="0"/>
              <a:t>: </a:t>
            </a:r>
            <a:r>
              <a:rPr lang="en-US" dirty="0" err="1"/>
              <a:t>vezetési</a:t>
            </a:r>
            <a:r>
              <a:rPr lang="en-US" dirty="0"/>
              <a:t>, </a:t>
            </a:r>
            <a:r>
              <a:rPr lang="en-US" dirty="0" err="1"/>
              <a:t>szervezeti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teljesítmény</a:t>
            </a:r>
            <a:r>
              <a:rPr lang="en-US" dirty="0"/>
              <a:t> </a:t>
            </a:r>
            <a:r>
              <a:rPr lang="en-US" dirty="0" err="1"/>
              <a:t>kérdések</a:t>
            </a:r>
            <a:r>
              <a:rPr lang="hu-HU" dirty="0"/>
              <a:t> </a:t>
            </a:r>
            <a:r>
              <a:rPr lang="en-US" dirty="0" err="1"/>
              <a:t>szekció</a:t>
            </a:r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6DEFB059-3ED4-4E7B-803E-4A59D58DD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9931" y="0"/>
            <a:ext cx="2852069" cy="1710000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C5833F84-4FA0-4364-81B0-616FF0D7C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9930" y="0"/>
            <a:ext cx="2852069" cy="17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28038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67734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err="1"/>
              <a:t>Digitális</a:t>
            </a:r>
            <a:r>
              <a:rPr lang="en-US" dirty="0"/>
              <a:t> </a:t>
            </a:r>
            <a:r>
              <a:rPr lang="en-US" dirty="0" err="1"/>
              <a:t>transzformáció</a:t>
            </a:r>
            <a:r>
              <a:rPr lang="en-US" dirty="0"/>
              <a:t>: </a:t>
            </a:r>
            <a:r>
              <a:rPr lang="en-US" dirty="0" err="1"/>
              <a:t>vezetési</a:t>
            </a:r>
            <a:r>
              <a:rPr lang="en-US" dirty="0"/>
              <a:t>, </a:t>
            </a:r>
            <a:r>
              <a:rPr lang="en-US" dirty="0" err="1"/>
              <a:t>szervezeti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teljesítmény</a:t>
            </a:r>
            <a:r>
              <a:rPr lang="en-US" dirty="0"/>
              <a:t> </a:t>
            </a:r>
            <a:r>
              <a:rPr lang="en-US" dirty="0" err="1"/>
              <a:t>kérdések</a:t>
            </a:r>
            <a:r>
              <a:rPr lang="hu-HU" dirty="0"/>
              <a:t> </a:t>
            </a:r>
            <a:r>
              <a:rPr lang="en-US" dirty="0" err="1"/>
              <a:t>szekció</a:t>
            </a:r>
            <a:endParaRPr lang="hu-HU" dirty="0"/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 err="1">
                <a:solidFill>
                  <a:schemeClr val="bg1"/>
                </a:solidFill>
                <a:latin typeface="+mn-lt"/>
              </a:rPr>
              <a:t>Rappay</a:t>
            </a:r>
            <a:r>
              <a:rPr lang="hu-HU" sz="3600" dirty="0">
                <a:solidFill>
                  <a:schemeClr val="bg1"/>
                </a:solidFill>
                <a:latin typeface="+mn-lt"/>
              </a:rPr>
              <a:t> Bence Zsolt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/>
              <a:t>Témavezetők: Hubert József és Mezőné Oravecz Titanilla</a:t>
            </a:r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A9ABB2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2. helyezett</a:t>
            </a:r>
          </a:p>
        </p:txBody>
      </p:sp>
    </p:spTree>
    <p:extLst>
      <p:ext uri="{BB962C8B-B14F-4D97-AF65-F5344CB8AC3E}">
        <p14:creationId xmlns:p14="http://schemas.microsoft.com/office/powerpoint/2010/main" val="3601986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677343"/>
          </a:xfrm>
        </p:spPr>
        <p:txBody>
          <a:bodyPr/>
          <a:lstStyle/>
          <a:p>
            <a:r>
              <a:rPr lang="hu-HU" dirty="0"/>
              <a:t>Best </a:t>
            </a:r>
            <a:r>
              <a:rPr lang="hu-HU" dirty="0" err="1"/>
              <a:t>Paper</a:t>
            </a:r>
            <a:r>
              <a:rPr lang="hu-HU" dirty="0"/>
              <a:t> díjak</a:t>
            </a:r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 err="1">
                <a:solidFill>
                  <a:schemeClr val="bg1"/>
                </a:solidFill>
                <a:latin typeface="+mn-lt"/>
              </a:rPr>
              <a:t>Gárdi</a:t>
            </a:r>
            <a:r>
              <a:rPr lang="hu-HU" sz="3600" dirty="0">
                <a:solidFill>
                  <a:schemeClr val="bg1"/>
                </a:solidFill>
                <a:latin typeface="+mn-lt"/>
              </a:rPr>
              <a:t> Réka Lorin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/>
              <a:t>Szkizofrén betegből származó idegsejtek kalcium-jeleinek elemzése Gaussian </a:t>
            </a:r>
            <a:r>
              <a:rPr lang="hu-HU" dirty="0" err="1"/>
              <a:t>Mixture</a:t>
            </a:r>
            <a:r>
              <a:rPr lang="hu-HU" dirty="0"/>
              <a:t> és véletlen erdő modellekkel</a:t>
            </a:r>
          </a:p>
          <a:p>
            <a:endParaRPr lang="hu-HU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24299" y="5225141"/>
            <a:ext cx="4343401" cy="953986"/>
          </a:xfrm>
          <a:prstGeom prst="rect">
            <a:avLst/>
          </a:prstGeom>
          <a:solidFill>
            <a:srgbClr val="C00000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hu-HU" i="1" dirty="0">
                <a:solidFill>
                  <a:schemeClr val="bg1"/>
                </a:solidFill>
              </a:rPr>
              <a:t>Témavezetők: Kovács László és Tordai Csongor</a:t>
            </a:r>
          </a:p>
        </p:txBody>
      </p:sp>
    </p:spTree>
    <p:extLst>
      <p:ext uri="{BB962C8B-B14F-4D97-AF65-F5344CB8AC3E}">
        <p14:creationId xmlns:p14="http://schemas.microsoft.com/office/powerpoint/2010/main" val="276864391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67734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err="1"/>
              <a:t>Digitális</a:t>
            </a:r>
            <a:r>
              <a:rPr lang="en-US" dirty="0"/>
              <a:t> </a:t>
            </a:r>
            <a:r>
              <a:rPr lang="en-US" dirty="0" err="1"/>
              <a:t>transzformáció</a:t>
            </a:r>
            <a:r>
              <a:rPr lang="en-US" dirty="0"/>
              <a:t>: </a:t>
            </a:r>
            <a:r>
              <a:rPr lang="en-US" dirty="0" err="1"/>
              <a:t>vezetési</a:t>
            </a:r>
            <a:r>
              <a:rPr lang="en-US" dirty="0"/>
              <a:t>, </a:t>
            </a:r>
            <a:r>
              <a:rPr lang="en-US" dirty="0" err="1"/>
              <a:t>szervezeti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teljesítmény</a:t>
            </a:r>
            <a:r>
              <a:rPr lang="en-US" dirty="0"/>
              <a:t> </a:t>
            </a:r>
            <a:r>
              <a:rPr lang="en-US" dirty="0" err="1"/>
              <a:t>kérdések</a:t>
            </a:r>
            <a:r>
              <a:rPr lang="hu-HU" dirty="0"/>
              <a:t> </a:t>
            </a:r>
            <a:r>
              <a:rPr lang="en-US" dirty="0" err="1"/>
              <a:t>szekció</a:t>
            </a:r>
            <a:endParaRPr lang="hu-HU" dirty="0"/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>
                <a:solidFill>
                  <a:schemeClr val="bg1"/>
                </a:solidFill>
                <a:latin typeface="+mn-lt"/>
              </a:rPr>
              <a:t>Légrádi Attila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/>
              <a:t>Témavezető: Móricz Péter</a:t>
            </a:r>
          </a:p>
          <a:p>
            <a:endParaRPr lang="hu-HU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E0AA26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1. helyezett</a:t>
            </a:r>
          </a:p>
        </p:txBody>
      </p:sp>
    </p:spTree>
    <p:extLst>
      <p:ext uri="{BB962C8B-B14F-4D97-AF65-F5344CB8AC3E}">
        <p14:creationId xmlns:p14="http://schemas.microsoft.com/office/powerpoint/2010/main" val="404913786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1C1603BE-0B0A-4659-BE1B-FA4A31273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9931" y="0"/>
            <a:ext cx="2852069" cy="1710000"/>
          </a:xfrm>
          <a:prstGeom prst="rect">
            <a:avLst/>
          </a:prstGeom>
        </p:spPr>
      </p:pic>
      <p:sp>
        <p:nvSpPr>
          <p:cNvPr id="7" name="Cím 2">
            <a:extLst>
              <a:ext uri="{FF2B5EF4-FFF2-40B4-BE49-F238E27FC236}">
                <a16:creationId xmlns:a16="http://schemas.microsoft.com/office/drawing/2014/main" id="{510F5389-24DB-4008-A9E8-B028D26A7A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1814" y="1261789"/>
            <a:ext cx="11096623" cy="1871647"/>
          </a:xfrm>
        </p:spPr>
        <p:txBody>
          <a:bodyPr anchor="ctr"/>
          <a:lstStyle/>
          <a:p>
            <a:pPr algn="ctr"/>
            <a:br>
              <a:rPr lang="hu-HU" dirty="0"/>
            </a:br>
            <a:r>
              <a:rPr lang="hu-HU" dirty="0"/>
              <a:t>Energiagazdálkodás és vízgazdaság kérdései szekció</a:t>
            </a:r>
          </a:p>
        </p:txBody>
      </p:sp>
    </p:spTree>
    <p:extLst>
      <p:ext uri="{BB962C8B-B14F-4D97-AF65-F5344CB8AC3E}">
        <p14:creationId xmlns:p14="http://schemas.microsoft.com/office/powerpoint/2010/main" val="409291544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674748"/>
          </a:xfrm>
        </p:spPr>
        <p:txBody>
          <a:bodyPr anchor="b"/>
          <a:lstStyle/>
          <a:p>
            <a:pPr>
              <a:lnSpc>
                <a:spcPct val="150000"/>
              </a:lnSpc>
            </a:pPr>
            <a:r>
              <a:rPr lang="hu-HU" dirty="0"/>
              <a:t>Energiagazdálkodás és vízgazdaság kérdései szekció</a:t>
            </a:r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>
                <a:solidFill>
                  <a:schemeClr val="bg1"/>
                </a:solidFill>
                <a:latin typeface="+mn-lt"/>
              </a:rPr>
              <a:t>Farkas Réka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/>
              <a:t>Témavezető: </a:t>
            </a:r>
            <a:r>
              <a:rPr lang="hu-HU" dirty="0" err="1"/>
              <a:t>Felsmann</a:t>
            </a:r>
            <a:r>
              <a:rPr lang="hu-HU" dirty="0"/>
              <a:t> Balázs Tibor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DEC5A6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3. helyezett</a:t>
            </a:r>
          </a:p>
        </p:txBody>
      </p:sp>
      <p:sp>
        <p:nvSpPr>
          <p:cNvPr id="2" name="Cím 5">
            <a:extLst>
              <a:ext uri="{FF2B5EF4-FFF2-40B4-BE49-F238E27FC236}">
                <a16:creationId xmlns:a16="http://schemas.microsoft.com/office/drawing/2014/main" id="{54D593B4-52D1-4CDE-8079-5ECFB011ABDA}"/>
              </a:ext>
            </a:extLst>
          </p:cNvPr>
          <p:cNvSpPr txBox="1">
            <a:spLocks/>
          </p:cNvSpPr>
          <p:nvPr/>
        </p:nvSpPr>
        <p:spPr>
          <a:xfrm>
            <a:off x="3906964" y="5225142"/>
            <a:ext cx="4343401" cy="1099458"/>
          </a:xfrm>
          <a:prstGeom prst="rect">
            <a:avLst/>
          </a:prstGeom>
          <a:solidFill>
            <a:srgbClr val="A9ABB2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2. helyezett</a:t>
            </a:r>
          </a:p>
        </p:txBody>
      </p:sp>
    </p:spTree>
    <p:extLst>
      <p:ext uri="{BB962C8B-B14F-4D97-AF65-F5344CB8AC3E}">
        <p14:creationId xmlns:p14="http://schemas.microsoft.com/office/powerpoint/2010/main" val="386230018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>
                <a:solidFill>
                  <a:schemeClr val="bg1"/>
                </a:solidFill>
                <a:latin typeface="+mn-lt"/>
              </a:rPr>
              <a:t>Magyar Gergely és Gémes Imre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/>
              <a:t>Témavezető: Ungvári Gábor</a:t>
            </a:r>
          </a:p>
          <a:p>
            <a:endParaRPr lang="hu-HU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E0AA26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1. helyezett</a:t>
            </a:r>
          </a:p>
        </p:txBody>
      </p:sp>
      <p:sp>
        <p:nvSpPr>
          <p:cNvPr id="4" name="Cím 5">
            <a:extLst>
              <a:ext uri="{FF2B5EF4-FFF2-40B4-BE49-F238E27FC236}">
                <a16:creationId xmlns:a16="http://schemas.microsoft.com/office/drawing/2014/main" id="{979B6A74-84E9-23F0-8C6C-F645A0C1FD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619330"/>
          </a:xfrm>
        </p:spPr>
        <p:txBody>
          <a:bodyPr anchor="b"/>
          <a:lstStyle/>
          <a:p>
            <a:pPr>
              <a:lnSpc>
                <a:spcPct val="150000"/>
              </a:lnSpc>
            </a:pPr>
            <a:r>
              <a:rPr lang="hu-HU" dirty="0"/>
              <a:t>Energiagazdálkodás és vízgazdaság kérdései szekció</a:t>
            </a:r>
          </a:p>
        </p:txBody>
      </p:sp>
      <p:sp>
        <p:nvSpPr>
          <p:cNvPr id="2" name="Cím 5">
            <a:extLst>
              <a:ext uri="{FF2B5EF4-FFF2-40B4-BE49-F238E27FC236}">
                <a16:creationId xmlns:a16="http://schemas.microsoft.com/office/drawing/2014/main" id="{FFC4F423-4511-179D-882A-A8BDF407DC65}"/>
              </a:ext>
            </a:extLst>
          </p:cNvPr>
          <p:cNvSpPr txBox="1">
            <a:spLocks/>
          </p:cNvSpPr>
          <p:nvPr/>
        </p:nvSpPr>
        <p:spPr>
          <a:xfrm>
            <a:off x="3906964" y="5225142"/>
            <a:ext cx="4343401" cy="1099458"/>
          </a:xfrm>
          <a:prstGeom prst="rect">
            <a:avLst/>
          </a:prstGeom>
          <a:solidFill>
            <a:srgbClr val="A9ABB2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2. helyezett</a:t>
            </a:r>
          </a:p>
        </p:txBody>
      </p:sp>
    </p:spTree>
    <p:extLst>
      <p:ext uri="{BB962C8B-B14F-4D97-AF65-F5344CB8AC3E}">
        <p14:creationId xmlns:p14="http://schemas.microsoft.com/office/powerpoint/2010/main" val="255243061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 err="1">
                <a:solidFill>
                  <a:schemeClr val="bg1"/>
                </a:solidFill>
                <a:latin typeface="+mn-lt"/>
              </a:rPr>
              <a:t>Kuszmann</a:t>
            </a:r>
            <a:r>
              <a:rPr lang="hu-HU" sz="3600" dirty="0">
                <a:solidFill>
                  <a:schemeClr val="bg1"/>
                </a:solidFill>
                <a:latin typeface="+mn-lt"/>
              </a:rPr>
              <a:t> Regina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/>
              <a:t>Témavezető: </a:t>
            </a:r>
            <a:r>
              <a:rPr lang="hu-HU" dirty="0" err="1"/>
              <a:t>Petróczy</a:t>
            </a:r>
            <a:r>
              <a:rPr lang="hu-HU" dirty="0"/>
              <a:t> Dóra Gréta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E0AA26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1. helyezett</a:t>
            </a:r>
          </a:p>
        </p:txBody>
      </p:sp>
      <p:sp>
        <p:nvSpPr>
          <p:cNvPr id="4" name="Cím 5">
            <a:extLst>
              <a:ext uri="{FF2B5EF4-FFF2-40B4-BE49-F238E27FC236}">
                <a16:creationId xmlns:a16="http://schemas.microsoft.com/office/drawing/2014/main" id="{979B6A74-84E9-23F0-8C6C-F645A0C1FD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44452"/>
            <a:ext cx="7093457" cy="693221"/>
          </a:xfrm>
        </p:spPr>
        <p:txBody>
          <a:bodyPr anchor="b"/>
          <a:lstStyle/>
          <a:p>
            <a:pPr>
              <a:lnSpc>
                <a:spcPct val="150000"/>
              </a:lnSpc>
            </a:pPr>
            <a:r>
              <a:rPr lang="hu-HU" dirty="0"/>
              <a:t>Energiagazdálkodás és vízgazdaság kérdései szekció</a:t>
            </a:r>
          </a:p>
        </p:txBody>
      </p:sp>
    </p:spTree>
    <p:extLst>
      <p:ext uri="{BB962C8B-B14F-4D97-AF65-F5344CB8AC3E}">
        <p14:creationId xmlns:p14="http://schemas.microsoft.com/office/powerpoint/2010/main" val="383507478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1C1603BE-0B0A-4659-BE1B-FA4A31273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9931" y="0"/>
            <a:ext cx="2852069" cy="1710000"/>
          </a:xfrm>
          <a:prstGeom prst="rect">
            <a:avLst/>
          </a:prstGeom>
        </p:spPr>
      </p:pic>
      <p:sp>
        <p:nvSpPr>
          <p:cNvPr id="7" name="Cím 2">
            <a:extLst>
              <a:ext uri="{FF2B5EF4-FFF2-40B4-BE49-F238E27FC236}">
                <a16:creationId xmlns:a16="http://schemas.microsoft.com/office/drawing/2014/main" id="{510F5389-24DB-4008-A9E8-B028D26A7A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1814" y="1261789"/>
            <a:ext cx="11096623" cy="1871647"/>
          </a:xfrm>
        </p:spPr>
        <p:txBody>
          <a:bodyPr anchor="ctr"/>
          <a:lstStyle/>
          <a:p>
            <a:pPr algn="ctr"/>
            <a:br>
              <a:rPr lang="hu-HU" dirty="0"/>
            </a:br>
            <a:r>
              <a:rPr lang="hu-HU" dirty="0"/>
              <a:t>Felsőoktatás-menedzsment és felsőoktatás-policy szekció</a:t>
            </a:r>
          </a:p>
        </p:txBody>
      </p:sp>
    </p:spTree>
    <p:extLst>
      <p:ext uri="{BB962C8B-B14F-4D97-AF65-F5344CB8AC3E}">
        <p14:creationId xmlns:p14="http://schemas.microsoft.com/office/powerpoint/2010/main" val="280559919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101237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u-HU" dirty="0"/>
              <a:t>Felsőoktatás-menedzsment és felsőoktatás-policy szekció</a:t>
            </a:r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>
                <a:solidFill>
                  <a:schemeClr val="bg1"/>
                </a:solidFill>
                <a:latin typeface="+mn-lt"/>
              </a:rPr>
              <a:t>Barabás Dániel Áron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/>
              <a:t>Témavezető: Vas Réka Franciska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DEC5A6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3. helyezett</a:t>
            </a:r>
          </a:p>
        </p:txBody>
      </p:sp>
      <p:sp>
        <p:nvSpPr>
          <p:cNvPr id="2" name="Cím 5">
            <a:extLst>
              <a:ext uri="{FF2B5EF4-FFF2-40B4-BE49-F238E27FC236}">
                <a16:creationId xmlns:a16="http://schemas.microsoft.com/office/drawing/2014/main" id="{54D593B4-52D1-4CDE-8079-5ECFB011ABDA}"/>
              </a:ext>
            </a:extLst>
          </p:cNvPr>
          <p:cNvSpPr txBox="1">
            <a:spLocks/>
          </p:cNvSpPr>
          <p:nvPr/>
        </p:nvSpPr>
        <p:spPr>
          <a:xfrm>
            <a:off x="3906964" y="5225142"/>
            <a:ext cx="4343401" cy="1099458"/>
          </a:xfrm>
          <a:prstGeom prst="rect">
            <a:avLst/>
          </a:prstGeom>
          <a:solidFill>
            <a:srgbClr val="A9ABB2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2. helyezett</a:t>
            </a:r>
          </a:p>
        </p:txBody>
      </p:sp>
      <p:sp>
        <p:nvSpPr>
          <p:cNvPr id="3" name="Cím 5">
            <a:extLst>
              <a:ext uri="{FF2B5EF4-FFF2-40B4-BE49-F238E27FC236}">
                <a16:creationId xmlns:a16="http://schemas.microsoft.com/office/drawing/2014/main" id="{9900934F-C2E7-AECE-5842-E5FB8D205581}"/>
              </a:ext>
            </a:extLst>
          </p:cNvPr>
          <p:cNvSpPr txBox="1">
            <a:spLocks/>
          </p:cNvSpPr>
          <p:nvPr/>
        </p:nvSpPr>
        <p:spPr>
          <a:xfrm>
            <a:off x="3905958" y="5225142"/>
            <a:ext cx="4343401" cy="1099458"/>
          </a:xfrm>
          <a:prstGeom prst="rect">
            <a:avLst/>
          </a:prstGeom>
          <a:solidFill>
            <a:srgbClr val="DEC5A6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3. helyezett</a:t>
            </a:r>
          </a:p>
        </p:txBody>
      </p:sp>
      <p:sp>
        <p:nvSpPr>
          <p:cNvPr id="4" name="Cím 5">
            <a:extLst>
              <a:ext uri="{FF2B5EF4-FFF2-40B4-BE49-F238E27FC236}">
                <a16:creationId xmlns:a16="http://schemas.microsoft.com/office/drawing/2014/main" id="{739FB1EE-9092-1EAF-E51F-812BBD66167C}"/>
              </a:ext>
            </a:extLst>
          </p:cNvPr>
          <p:cNvSpPr txBox="1">
            <a:spLocks/>
          </p:cNvSpPr>
          <p:nvPr/>
        </p:nvSpPr>
        <p:spPr>
          <a:xfrm>
            <a:off x="3904952" y="5225142"/>
            <a:ext cx="4343401" cy="1099458"/>
          </a:xfrm>
          <a:prstGeom prst="rect">
            <a:avLst/>
          </a:prstGeom>
          <a:solidFill>
            <a:srgbClr val="A9ABB2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2. helyezett</a:t>
            </a:r>
          </a:p>
        </p:txBody>
      </p:sp>
    </p:spTree>
    <p:extLst>
      <p:ext uri="{BB962C8B-B14F-4D97-AF65-F5344CB8AC3E}">
        <p14:creationId xmlns:p14="http://schemas.microsoft.com/office/powerpoint/2010/main" val="331446469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>
                <a:solidFill>
                  <a:schemeClr val="bg1"/>
                </a:solidFill>
                <a:latin typeface="+mn-lt"/>
              </a:rPr>
              <a:t>Vereb Boglárka Sára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/>
              <a:t>Témavezető: </a:t>
            </a:r>
            <a:r>
              <a:rPr lang="hu-HU" dirty="0" err="1"/>
              <a:t>Szádoczki</a:t>
            </a:r>
            <a:r>
              <a:rPr lang="hu-HU" dirty="0"/>
              <a:t> Zsombor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E0AA26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1. helyezett</a:t>
            </a:r>
          </a:p>
        </p:txBody>
      </p:sp>
      <p:sp>
        <p:nvSpPr>
          <p:cNvPr id="4" name="Cím 5">
            <a:extLst>
              <a:ext uri="{FF2B5EF4-FFF2-40B4-BE49-F238E27FC236}">
                <a16:creationId xmlns:a16="http://schemas.microsoft.com/office/drawing/2014/main" id="{979B6A74-84E9-23F0-8C6C-F645A0C1FD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101237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u-HU" dirty="0"/>
              <a:t>Felsőoktatás-menedzsment és felsőoktatás-policy szekció</a:t>
            </a:r>
          </a:p>
        </p:txBody>
      </p:sp>
      <p:sp>
        <p:nvSpPr>
          <p:cNvPr id="2" name="Cím 5">
            <a:extLst>
              <a:ext uri="{FF2B5EF4-FFF2-40B4-BE49-F238E27FC236}">
                <a16:creationId xmlns:a16="http://schemas.microsoft.com/office/drawing/2014/main" id="{393B5AC9-231E-D472-F053-5EA4BC66410C}"/>
              </a:ext>
            </a:extLst>
          </p:cNvPr>
          <p:cNvSpPr txBox="1">
            <a:spLocks/>
          </p:cNvSpPr>
          <p:nvPr/>
        </p:nvSpPr>
        <p:spPr>
          <a:xfrm>
            <a:off x="3906964" y="5225142"/>
            <a:ext cx="4343401" cy="1099458"/>
          </a:xfrm>
          <a:prstGeom prst="rect">
            <a:avLst/>
          </a:prstGeom>
          <a:solidFill>
            <a:srgbClr val="A9ABB2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2. helyezett</a:t>
            </a:r>
          </a:p>
        </p:txBody>
      </p:sp>
    </p:spTree>
    <p:extLst>
      <p:ext uri="{BB962C8B-B14F-4D97-AF65-F5344CB8AC3E}">
        <p14:creationId xmlns:p14="http://schemas.microsoft.com/office/powerpoint/2010/main" val="139612901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>
                <a:solidFill>
                  <a:schemeClr val="bg1"/>
                </a:solidFill>
                <a:latin typeface="+mn-lt"/>
              </a:rPr>
              <a:t>Kiss Szilvia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/>
              <a:t>Témavezető: </a:t>
            </a:r>
            <a:r>
              <a:rPr lang="hu-HU" dirty="0" err="1"/>
              <a:t>Pelsőci</a:t>
            </a:r>
            <a:r>
              <a:rPr lang="hu-HU" dirty="0"/>
              <a:t> Balázs Lajos</a:t>
            </a:r>
          </a:p>
          <a:p>
            <a:endParaRPr lang="hu-HU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E0AA26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1. helyezett</a:t>
            </a:r>
          </a:p>
        </p:txBody>
      </p:sp>
      <p:sp>
        <p:nvSpPr>
          <p:cNvPr id="4" name="Cím 5">
            <a:extLst>
              <a:ext uri="{FF2B5EF4-FFF2-40B4-BE49-F238E27FC236}">
                <a16:creationId xmlns:a16="http://schemas.microsoft.com/office/drawing/2014/main" id="{979B6A74-84E9-23F0-8C6C-F645A0C1FD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101237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u-HU" dirty="0"/>
              <a:t>Felsőoktatás-menedzsment és felsőoktatás-policy szekció</a:t>
            </a:r>
          </a:p>
        </p:txBody>
      </p:sp>
      <p:sp>
        <p:nvSpPr>
          <p:cNvPr id="2" name="Cím 5">
            <a:extLst>
              <a:ext uri="{FF2B5EF4-FFF2-40B4-BE49-F238E27FC236}">
                <a16:creationId xmlns:a16="http://schemas.microsoft.com/office/drawing/2014/main" id="{FFC4F423-4511-179D-882A-A8BDF407DC65}"/>
              </a:ext>
            </a:extLst>
          </p:cNvPr>
          <p:cNvSpPr txBox="1">
            <a:spLocks/>
          </p:cNvSpPr>
          <p:nvPr/>
        </p:nvSpPr>
        <p:spPr>
          <a:xfrm>
            <a:off x="3906964" y="5225142"/>
            <a:ext cx="4343401" cy="1099458"/>
          </a:xfrm>
          <a:prstGeom prst="rect">
            <a:avLst/>
          </a:prstGeom>
          <a:solidFill>
            <a:srgbClr val="A9ABB2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2. helyezett</a:t>
            </a:r>
          </a:p>
        </p:txBody>
      </p:sp>
      <p:sp>
        <p:nvSpPr>
          <p:cNvPr id="3" name="Cím 5">
            <a:extLst>
              <a:ext uri="{FF2B5EF4-FFF2-40B4-BE49-F238E27FC236}">
                <a16:creationId xmlns:a16="http://schemas.microsoft.com/office/drawing/2014/main" id="{98152724-00A0-1F70-C0E3-097F873E718D}"/>
              </a:ext>
            </a:extLst>
          </p:cNvPr>
          <p:cNvSpPr txBox="1">
            <a:spLocks/>
          </p:cNvSpPr>
          <p:nvPr/>
        </p:nvSpPr>
        <p:spPr>
          <a:xfrm>
            <a:off x="3905958" y="5225142"/>
            <a:ext cx="4343401" cy="1099458"/>
          </a:xfrm>
          <a:prstGeom prst="rect">
            <a:avLst/>
          </a:prstGeom>
          <a:solidFill>
            <a:srgbClr val="E0AA26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1. helyezett</a:t>
            </a:r>
          </a:p>
        </p:txBody>
      </p:sp>
    </p:spTree>
    <p:extLst>
      <p:ext uri="{BB962C8B-B14F-4D97-AF65-F5344CB8AC3E}">
        <p14:creationId xmlns:p14="http://schemas.microsoft.com/office/powerpoint/2010/main" val="240162286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1C1603BE-0B0A-4659-BE1B-FA4A31273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9931" y="0"/>
            <a:ext cx="2852069" cy="1710000"/>
          </a:xfrm>
          <a:prstGeom prst="rect">
            <a:avLst/>
          </a:prstGeom>
        </p:spPr>
      </p:pic>
      <p:sp>
        <p:nvSpPr>
          <p:cNvPr id="7" name="Cím 2">
            <a:extLst>
              <a:ext uri="{FF2B5EF4-FFF2-40B4-BE49-F238E27FC236}">
                <a16:creationId xmlns:a16="http://schemas.microsoft.com/office/drawing/2014/main" id="{510F5389-24DB-4008-A9E8-B028D26A7A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1814" y="1261789"/>
            <a:ext cx="11096623" cy="1871647"/>
          </a:xfrm>
        </p:spPr>
        <p:txBody>
          <a:bodyPr anchor="ctr"/>
          <a:lstStyle/>
          <a:p>
            <a:pPr algn="ctr"/>
            <a:br>
              <a:rPr lang="hu-HU" dirty="0"/>
            </a:br>
            <a:r>
              <a:rPr lang="hu-HU" dirty="0"/>
              <a:t>Fenntartható kommunikáció és fogyasztás szekció</a:t>
            </a:r>
          </a:p>
        </p:txBody>
      </p:sp>
    </p:spTree>
    <p:extLst>
      <p:ext uri="{BB962C8B-B14F-4D97-AF65-F5344CB8AC3E}">
        <p14:creationId xmlns:p14="http://schemas.microsoft.com/office/powerpoint/2010/main" val="3044302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677343"/>
          </a:xfrm>
        </p:spPr>
        <p:txBody>
          <a:bodyPr/>
          <a:lstStyle/>
          <a:p>
            <a:r>
              <a:rPr lang="hu-HU" dirty="0"/>
              <a:t>Best </a:t>
            </a:r>
            <a:r>
              <a:rPr lang="hu-HU" dirty="0" err="1"/>
              <a:t>Paper</a:t>
            </a:r>
            <a:r>
              <a:rPr lang="hu-HU" dirty="0"/>
              <a:t> díjak</a:t>
            </a:r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>
                <a:solidFill>
                  <a:schemeClr val="bg1"/>
                </a:solidFill>
                <a:latin typeface="+mn-lt"/>
              </a:rPr>
              <a:t>Gőz Anett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/>
              <a:t>Rangsorok hálójában – A felsőoktatási rangsorok hatásai az egyetemi hallgatók motivációira és várakozásaira</a:t>
            </a:r>
          </a:p>
          <a:p>
            <a:endParaRPr lang="hu-HU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24299" y="5225141"/>
            <a:ext cx="4343401" cy="953986"/>
          </a:xfrm>
          <a:prstGeom prst="rect">
            <a:avLst/>
          </a:prstGeom>
          <a:solidFill>
            <a:srgbClr val="C00000"/>
          </a:solidFill>
          <a:ln>
            <a:solidFill>
              <a:srgbClr val="A9ABB2"/>
            </a:solidFill>
          </a:ln>
        </p:spPr>
        <p:txBody>
          <a:bodyPr lIns="0" tIns="0" rIns="0" bIns="0" anchor="ctr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hu-HU" i="1" dirty="0">
                <a:solidFill>
                  <a:schemeClr val="bg1"/>
                </a:solidFill>
              </a:rPr>
              <a:t>Témavezető: </a:t>
            </a:r>
            <a:r>
              <a:rPr lang="hu-HU" i="1" dirty="0" err="1">
                <a:solidFill>
                  <a:schemeClr val="bg1"/>
                </a:solidFill>
              </a:rPr>
              <a:t>Moksony</a:t>
            </a:r>
            <a:r>
              <a:rPr lang="hu-HU" i="1" dirty="0">
                <a:solidFill>
                  <a:schemeClr val="bg1"/>
                </a:solidFill>
              </a:rPr>
              <a:t> Ferenc</a:t>
            </a:r>
          </a:p>
        </p:txBody>
      </p:sp>
    </p:spTree>
    <p:extLst>
      <p:ext uri="{BB962C8B-B14F-4D97-AF65-F5344CB8AC3E}">
        <p14:creationId xmlns:p14="http://schemas.microsoft.com/office/powerpoint/2010/main" val="418941689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831767"/>
          </a:xfrm>
        </p:spPr>
        <p:txBody>
          <a:bodyPr anchor="b"/>
          <a:lstStyle/>
          <a:p>
            <a:pPr>
              <a:lnSpc>
                <a:spcPct val="150000"/>
              </a:lnSpc>
            </a:pPr>
            <a:r>
              <a:rPr lang="hu-HU" dirty="0"/>
              <a:t>Fenntartható kommunikáció és fogyasztás szekció</a:t>
            </a:r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>
                <a:solidFill>
                  <a:schemeClr val="bg1"/>
                </a:solidFill>
                <a:latin typeface="+mn-lt"/>
              </a:rPr>
              <a:t>Bori Gergely Máté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/>
              <a:t>Témavezető: Ásványi Katalin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DEC5A6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3. helyezett</a:t>
            </a:r>
          </a:p>
        </p:txBody>
      </p:sp>
      <p:sp>
        <p:nvSpPr>
          <p:cNvPr id="2" name="Cím 5">
            <a:extLst>
              <a:ext uri="{FF2B5EF4-FFF2-40B4-BE49-F238E27FC236}">
                <a16:creationId xmlns:a16="http://schemas.microsoft.com/office/drawing/2014/main" id="{54D593B4-52D1-4CDE-8079-5ECFB011ABDA}"/>
              </a:ext>
            </a:extLst>
          </p:cNvPr>
          <p:cNvSpPr txBox="1">
            <a:spLocks/>
          </p:cNvSpPr>
          <p:nvPr/>
        </p:nvSpPr>
        <p:spPr>
          <a:xfrm>
            <a:off x="3906964" y="5225142"/>
            <a:ext cx="4343401" cy="1099458"/>
          </a:xfrm>
          <a:prstGeom prst="rect">
            <a:avLst/>
          </a:prstGeom>
          <a:solidFill>
            <a:srgbClr val="A9ABB2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2. helyezett</a:t>
            </a:r>
          </a:p>
        </p:txBody>
      </p:sp>
      <p:sp>
        <p:nvSpPr>
          <p:cNvPr id="3" name="Cím 5">
            <a:extLst>
              <a:ext uri="{FF2B5EF4-FFF2-40B4-BE49-F238E27FC236}">
                <a16:creationId xmlns:a16="http://schemas.microsoft.com/office/drawing/2014/main" id="{9900934F-C2E7-AECE-5842-E5FB8D205581}"/>
              </a:ext>
            </a:extLst>
          </p:cNvPr>
          <p:cNvSpPr txBox="1">
            <a:spLocks/>
          </p:cNvSpPr>
          <p:nvPr/>
        </p:nvSpPr>
        <p:spPr>
          <a:xfrm>
            <a:off x="3905958" y="5225142"/>
            <a:ext cx="4343401" cy="1099458"/>
          </a:xfrm>
          <a:prstGeom prst="rect">
            <a:avLst/>
          </a:prstGeom>
          <a:solidFill>
            <a:srgbClr val="DEC5A6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3. helyezett</a:t>
            </a:r>
          </a:p>
        </p:txBody>
      </p:sp>
      <p:sp>
        <p:nvSpPr>
          <p:cNvPr id="4" name="Cím 5">
            <a:extLst>
              <a:ext uri="{FF2B5EF4-FFF2-40B4-BE49-F238E27FC236}">
                <a16:creationId xmlns:a16="http://schemas.microsoft.com/office/drawing/2014/main" id="{739FB1EE-9092-1EAF-E51F-812BBD66167C}"/>
              </a:ext>
            </a:extLst>
          </p:cNvPr>
          <p:cNvSpPr txBox="1">
            <a:spLocks/>
          </p:cNvSpPr>
          <p:nvPr/>
        </p:nvSpPr>
        <p:spPr>
          <a:xfrm>
            <a:off x="3904952" y="5225142"/>
            <a:ext cx="4343401" cy="1099458"/>
          </a:xfrm>
          <a:prstGeom prst="rect">
            <a:avLst/>
          </a:prstGeom>
          <a:solidFill>
            <a:srgbClr val="A9ABB2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2. helyezett</a:t>
            </a:r>
          </a:p>
        </p:txBody>
      </p:sp>
    </p:spTree>
    <p:extLst>
      <p:ext uri="{BB962C8B-B14F-4D97-AF65-F5344CB8AC3E}">
        <p14:creationId xmlns:p14="http://schemas.microsoft.com/office/powerpoint/2010/main" val="175661642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>
                <a:solidFill>
                  <a:schemeClr val="bg1"/>
                </a:solidFill>
                <a:latin typeface="+mn-lt"/>
              </a:rPr>
              <a:t>Lendvai Anna Flóra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/>
              <a:t>Témavezető: Ásványi Katalin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E0AA26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1. helyezett</a:t>
            </a:r>
          </a:p>
        </p:txBody>
      </p:sp>
      <p:sp>
        <p:nvSpPr>
          <p:cNvPr id="2" name="Cím 5">
            <a:extLst>
              <a:ext uri="{FF2B5EF4-FFF2-40B4-BE49-F238E27FC236}">
                <a16:creationId xmlns:a16="http://schemas.microsoft.com/office/drawing/2014/main" id="{393B5AC9-231E-D472-F053-5EA4BC66410C}"/>
              </a:ext>
            </a:extLst>
          </p:cNvPr>
          <p:cNvSpPr txBox="1">
            <a:spLocks/>
          </p:cNvSpPr>
          <p:nvPr/>
        </p:nvSpPr>
        <p:spPr>
          <a:xfrm>
            <a:off x="3906964" y="5225142"/>
            <a:ext cx="4343401" cy="1099458"/>
          </a:xfrm>
          <a:prstGeom prst="rect">
            <a:avLst/>
          </a:prstGeom>
          <a:solidFill>
            <a:srgbClr val="A9ABB2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2. helyezett</a:t>
            </a:r>
          </a:p>
        </p:txBody>
      </p:sp>
      <p:sp>
        <p:nvSpPr>
          <p:cNvPr id="3" name="Cím 5">
            <a:extLst>
              <a:ext uri="{FF2B5EF4-FFF2-40B4-BE49-F238E27FC236}">
                <a16:creationId xmlns:a16="http://schemas.microsoft.com/office/drawing/2014/main" id="{D822E20C-3378-F807-5C43-FEC89F358118}"/>
              </a:ext>
            </a:extLst>
          </p:cNvPr>
          <p:cNvSpPr txBox="1">
            <a:spLocks/>
          </p:cNvSpPr>
          <p:nvPr/>
        </p:nvSpPr>
        <p:spPr>
          <a:xfrm>
            <a:off x="2549271" y="532746"/>
            <a:ext cx="7093457" cy="861945"/>
          </a:xfrm>
          <a:prstGeom prst="rect">
            <a:avLst/>
          </a:prstGeom>
          <a:ln>
            <a:solidFill>
              <a:srgbClr val="A9ABB2"/>
            </a:solidFill>
          </a:ln>
        </p:spPr>
        <p:txBody>
          <a:bodyPr lIns="0" tIns="0" rIns="0" bIns="0" anchor="b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dirty="0"/>
              <a:t>Fenntartható kommunikáció és fogyasztás szekció</a:t>
            </a:r>
          </a:p>
        </p:txBody>
      </p:sp>
    </p:spTree>
    <p:extLst>
      <p:ext uri="{BB962C8B-B14F-4D97-AF65-F5344CB8AC3E}">
        <p14:creationId xmlns:p14="http://schemas.microsoft.com/office/powerpoint/2010/main" val="198528441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>
                <a:solidFill>
                  <a:schemeClr val="bg1"/>
                </a:solidFill>
                <a:latin typeface="+mn-lt"/>
              </a:rPr>
              <a:t>Both Sára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/>
              <a:t>Témavezető: Ásványi Katalin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E0AA26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1. helyezett</a:t>
            </a:r>
          </a:p>
        </p:txBody>
      </p:sp>
      <p:sp>
        <p:nvSpPr>
          <p:cNvPr id="4" name="Cím 5">
            <a:extLst>
              <a:ext uri="{FF2B5EF4-FFF2-40B4-BE49-F238E27FC236}">
                <a16:creationId xmlns:a16="http://schemas.microsoft.com/office/drawing/2014/main" id="{979B6A74-84E9-23F0-8C6C-F645A0C1FD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813294"/>
          </a:xfrm>
        </p:spPr>
        <p:txBody>
          <a:bodyPr anchor="b"/>
          <a:lstStyle/>
          <a:p>
            <a:pPr>
              <a:lnSpc>
                <a:spcPct val="150000"/>
              </a:lnSpc>
            </a:pPr>
            <a:r>
              <a:rPr lang="hu-HU" dirty="0"/>
              <a:t>Fenntartható kommunikáció és fogyasztás szekció</a:t>
            </a:r>
          </a:p>
        </p:txBody>
      </p:sp>
      <p:sp>
        <p:nvSpPr>
          <p:cNvPr id="2" name="Cím 5">
            <a:extLst>
              <a:ext uri="{FF2B5EF4-FFF2-40B4-BE49-F238E27FC236}">
                <a16:creationId xmlns:a16="http://schemas.microsoft.com/office/drawing/2014/main" id="{FFC4F423-4511-179D-882A-A8BDF407DC65}"/>
              </a:ext>
            </a:extLst>
          </p:cNvPr>
          <p:cNvSpPr txBox="1">
            <a:spLocks/>
          </p:cNvSpPr>
          <p:nvPr/>
        </p:nvSpPr>
        <p:spPr>
          <a:xfrm>
            <a:off x="3906964" y="5225142"/>
            <a:ext cx="4343401" cy="1099458"/>
          </a:xfrm>
          <a:prstGeom prst="rect">
            <a:avLst/>
          </a:prstGeom>
          <a:solidFill>
            <a:srgbClr val="A9ABB2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2. helyezett</a:t>
            </a:r>
          </a:p>
        </p:txBody>
      </p:sp>
      <p:sp>
        <p:nvSpPr>
          <p:cNvPr id="3" name="Cím 5">
            <a:extLst>
              <a:ext uri="{FF2B5EF4-FFF2-40B4-BE49-F238E27FC236}">
                <a16:creationId xmlns:a16="http://schemas.microsoft.com/office/drawing/2014/main" id="{98152724-00A0-1F70-C0E3-097F873E718D}"/>
              </a:ext>
            </a:extLst>
          </p:cNvPr>
          <p:cNvSpPr txBox="1">
            <a:spLocks/>
          </p:cNvSpPr>
          <p:nvPr/>
        </p:nvSpPr>
        <p:spPr>
          <a:xfrm>
            <a:off x="3905958" y="5225142"/>
            <a:ext cx="4343401" cy="1099458"/>
          </a:xfrm>
          <a:prstGeom prst="rect">
            <a:avLst/>
          </a:prstGeom>
          <a:solidFill>
            <a:srgbClr val="E0AA26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1. helyezett</a:t>
            </a:r>
          </a:p>
        </p:txBody>
      </p:sp>
    </p:spTree>
    <p:extLst>
      <p:ext uri="{BB962C8B-B14F-4D97-AF65-F5344CB8AC3E}">
        <p14:creationId xmlns:p14="http://schemas.microsoft.com/office/powerpoint/2010/main" val="15872439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1C1603BE-0B0A-4659-BE1B-FA4A31273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9931" y="0"/>
            <a:ext cx="2852069" cy="1710000"/>
          </a:xfrm>
          <a:prstGeom prst="rect">
            <a:avLst/>
          </a:prstGeom>
        </p:spPr>
      </p:pic>
      <p:sp>
        <p:nvSpPr>
          <p:cNvPr id="7" name="Cím 2">
            <a:extLst>
              <a:ext uri="{FF2B5EF4-FFF2-40B4-BE49-F238E27FC236}">
                <a16:creationId xmlns:a16="http://schemas.microsoft.com/office/drawing/2014/main" id="{510F5389-24DB-4008-A9E8-B028D26A7A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1814" y="1261789"/>
            <a:ext cx="11096623" cy="1871647"/>
          </a:xfrm>
        </p:spPr>
        <p:txBody>
          <a:bodyPr anchor="ctr"/>
          <a:lstStyle/>
          <a:p>
            <a:pPr algn="ctr"/>
            <a:br>
              <a:rPr lang="hu-HU" dirty="0"/>
            </a:br>
            <a:r>
              <a:rPr lang="hu-HU" dirty="0"/>
              <a:t>Fenntarthatósági menedzsment szekció</a:t>
            </a:r>
          </a:p>
        </p:txBody>
      </p:sp>
    </p:spTree>
    <p:extLst>
      <p:ext uri="{BB962C8B-B14F-4D97-AF65-F5344CB8AC3E}">
        <p14:creationId xmlns:p14="http://schemas.microsoft.com/office/powerpoint/2010/main" val="224179686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822530"/>
          </a:xfrm>
        </p:spPr>
        <p:txBody>
          <a:bodyPr anchor="b"/>
          <a:lstStyle/>
          <a:p>
            <a:pPr>
              <a:lnSpc>
                <a:spcPct val="150000"/>
              </a:lnSpc>
            </a:pPr>
            <a:r>
              <a:rPr lang="hu-HU" dirty="0"/>
              <a:t>Fenntarthatósági menedzsment szekció</a:t>
            </a:r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>
                <a:solidFill>
                  <a:schemeClr val="bg1"/>
                </a:solidFill>
                <a:latin typeface="+mn-lt"/>
              </a:rPr>
              <a:t>Ferenczi Annamária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/>
              <a:t>Témavezető: </a:t>
            </a:r>
            <a:r>
              <a:rPr lang="hu-HU" dirty="0" err="1"/>
              <a:t>Marjainé</a:t>
            </a:r>
            <a:r>
              <a:rPr lang="hu-HU" dirty="0"/>
              <a:t> </a:t>
            </a:r>
            <a:r>
              <a:rPr lang="hu-HU" dirty="0" err="1"/>
              <a:t>Szerényi</a:t>
            </a:r>
            <a:r>
              <a:rPr lang="hu-HU" dirty="0"/>
              <a:t> Zsuzsanna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DEC5A6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3. helyezett</a:t>
            </a:r>
          </a:p>
        </p:txBody>
      </p:sp>
      <p:sp>
        <p:nvSpPr>
          <p:cNvPr id="2" name="Cím 5">
            <a:extLst>
              <a:ext uri="{FF2B5EF4-FFF2-40B4-BE49-F238E27FC236}">
                <a16:creationId xmlns:a16="http://schemas.microsoft.com/office/drawing/2014/main" id="{54D593B4-52D1-4CDE-8079-5ECFB011ABDA}"/>
              </a:ext>
            </a:extLst>
          </p:cNvPr>
          <p:cNvSpPr txBox="1">
            <a:spLocks/>
          </p:cNvSpPr>
          <p:nvPr/>
        </p:nvSpPr>
        <p:spPr>
          <a:xfrm>
            <a:off x="3906964" y="5225142"/>
            <a:ext cx="4343401" cy="1099458"/>
          </a:xfrm>
          <a:prstGeom prst="rect">
            <a:avLst/>
          </a:prstGeom>
          <a:solidFill>
            <a:srgbClr val="A9ABB2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2. helyezett</a:t>
            </a:r>
          </a:p>
        </p:txBody>
      </p:sp>
      <p:sp>
        <p:nvSpPr>
          <p:cNvPr id="3" name="Cím 5">
            <a:extLst>
              <a:ext uri="{FF2B5EF4-FFF2-40B4-BE49-F238E27FC236}">
                <a16:creationId xmlns:a16="http://schemas.microsoft.com/office/drawing/2014/main" id="{9900934F-C2E7-AECE-5842-E5FB8D205581}"/>
              </a:ext>
            </a:extLst>
          </p:cNvPr>
          <p:cNvSpPr txBox="1">
            <a:spLocks/>
          </p:cNvSpPr>
          <p:nvPr/>
        </p:nvSpPr>
        <p:spPr>
          <a:xfrm>
            <a:off x="3905958" y="5225142"/>
            <a:ext cx="4343401" cy="1099458"/>
          </a:xfrm>
          <a:prstGeom prst="rect">
            <a:avLst/>
          </a:prstGeom>
          <a:solidFill>
            <a:srgbClr val="DEC5A6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3. helyezett</a:t>
            </a:r>
          </a:p>
        </p:txBody>
      </p:sp>
      <p:sp>
        <p:nvSpPr>
          <p:cNvPr id="4" name="Cím 5">
            <a:extLst>
              <a:ext uri="{FF2B5EF4-FFF2-40B4-BE49-F238E27FC236}">
                <a16:creationId xmlns:a16="http://schemas.microsoft.com/office/drawing/2014/main" id="{739FB1EE-9092-1EAF-E51F-812BBD66167C}"/>
              </a:ext>
            </a:extLst>
          </p:cNvPr>
          <p:cNvSpPr txBox="1">
            <a:spLocks/>
          </p:cNvSpPr>
          <p:nvPr/>
        </p:nvSpPr>
        <p:spPr>
          <a:xfrm>
            <a:off x="3904952" y="5225142"/>
            <a:ext cx="4343401" cy="1099458"/>
          </a:xfrm>
          <a:prstGeom prst="rect">
            <a:avLst/>
          </a:prstGeom>
          <a:solidFill>
            <a:srgbClr val="A9ABB2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2. helyezett</a:t>
            </a:r>
          </a:p>
        </p:txBody>
      </p:sp>
    </p:spTree>
    <p:extLst>
      <p:ext uri="{BB962C8B-B14F-4D97-AF65-F5344CB8AC3E}">
        <p14:creationId xmlns:p14="http://schemas.microsoft.com/office/powerpoint/2010/main" val="251221201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>
                <a:solidFill>
                  <a:schemeClr val="bg1"/>
                </a:solidFill>
                <a:latin typeface="+mn-lt"/>
              </a:rPr>
              <a:t>Mészáros Sára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/>
              <a:t>Témavezető: </a:t>
            </a:r>
            <a:r>
              <a:rPr lang="hu-HU" dirty="0" err="1"/>
              <a:t>Ócsai</a:t>
            </a:r>
            <a:r>
              <a:rPr lang="hu-HU" dirty="0"/>
              <a:t> András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E0AA26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1. helyezett</a:t>
            </a:r>
          </a:p>
        </p:txBody>
      </p:sp>
      <p:sp>
        <p:nvSpPr>
          <p:cNvPr id="2" name="Cím 5">
            <a:extLst>
              <a:ext uri="{FF2B5EF4-FFF2-40B4-BE49-F238E27FC236}">
                <a16:creationId xmlns:a16="http://schemas.microsoft.com/office/drawing/2014/main" id="{393B5AC9-231E-D472-F053-5EA4BC66410C}"/>
              </a:ext>
            </a:extLst>
          </p:cNvPr>
          <p:cNvSpPr txBox="1">
            <a:spLocks/>
          </p:cNvSpPr>
          <p:nvPr/>
        </p:nvSpPr>
        <p:spPr>
          <a:xfrm>
            <a:off x="3906964" y="5225142"/>
            <a:ext cx="4343401" cy="1099458"/>
          </a:xfrm>
          <a:prstGeom prst="rect">
            <a:avLst/>
          </a:prstGeom>
          <a:solidFill>
            <a:srgbClr val="A9ABB2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2. helyezett</a:t>
            </a:r>
          </a:p>
        </p:txBody>
      </p:sp>
      <p:sp>
        <p:nvSpPr>
          <p:cNvPr id="3" name="Cím 5">
            <a:extLst>
              <a:ext uri="{FF2B5EF4-FFF2-40B4-BE49-F238E27FC236}">
                <a16:creationId xmlns:a16="http://schemas.microsoft.com/office/drawing/2014/main" id="{D822E20C-3378-F807-5C43-FEC89F358118}"/>
              </a:ext>
            </a:extLst>
          </p:cNvPr>
          <p:cNvSpPr txBox="1">
            <a:spLocks/>
          </p:cNvSpPr>
          <p:nvPr/>
        </p:nvSpPr>
        <p:spPr>
          <a:xfrm>
            <a:off x="2549271" y="517898"/>
            <a:ext cx="7093457" cy="849084"/>
          </a:xfrm>
          <a:prstGeom prst="rect">
            <a:avLst/>
          </a:prstGeom>
          <a:ln>
            <a:solidFill>
              <a:srgbClr val="A9ABB2"/>
            </a:solidFill>
          </a:ln>
        </p:spPr>
        <p:txBody>
          <a:bodyPr lIns="0" tIns="0" rIns="0" bIns="0" anchor="b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dirty="0"/>
              <a:t>Fenntarthatósági menedzsment szekció</a:t>
            </a:r>
          </a:p>
        </p:txBody>
      </p:sp>
    </p:spTree>
    <p:extLst>
      <p:ext uri="{BB962C8B-B14F-4D97-AF65-F5344CB8AC3E}">
        <p14:creationId xmlns:p14="http://schemas.microsoft.com/office/powerpoint/2010/main" val="121403892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 err="1">
                <a:solidFill>
                  <a:schemeClr val="bg1"/>
                </a:solidFill>
                <a:latin typeface="+mn-lt"/>
              </a:rPr>
              <a:t>Bujáky</a:t>
            </a:r>
            <a:r>
              <a:rPr lang="hu-HU" sz="3600" dirty="0">
                <a:solidFill>
                  <a:schemeClr val="bg1"/>
                </a:solidFill>
                <a:latin typeface="+mn-lt"/>
              </a:rPr>
              <a:t> Eszter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/>
              <a:t>Témavezető: Csutora Mária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E0AA26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1. helyezett</a:t>
            </a:r>
          </a:p>
        </p:txBody>
      </p:sp>
      <p:sp>
        <p:nvSpPr>
          <p:cNvPr id="4" name="Cím 5">
            <a:extLst>
              <a:ext uri="{FF2B5EF4-FFF2-40B4-BE49-F238E27FC236}">
                <a16:creationId xmlns:a16="http://schemas.microsoft.com/office/drawing/2014/main" id="{979B6A74-84E9-23F0-8C6C-F645A0C1FD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785585"/>
          </a:xfrm>
        </p:spPr>
        <p:txBody>
          <a:bodyPr anchor="b"/>
          <a:lstStyle/>
          <a:p>
            <a:pPr>
              <a:lnSpc>
                <a:spcPct val="150000"/>
              </a:lnSpc>
            </a:pPr>
            <a:r>
              <a:rPr lang="hu-HU" dirty="0"/>
              <a:t>Fenntarthatósági menedzsment szekció</a:t>
            </a:r>
          </a:p>
        </p:txBody>
      </p:sp>
      <p:sp>
        <p:nvSpPr>
          <p:cNvPr id="2" name="Cím 5">
            <a:extLst>
              <a:ext uri="{FF2B5EF4-FFF2-40B4-BE49-F238E27FC236}">
                <a16:creationId xmlns:a16="http://schemas.microsoft.com/office/drawing/2014/main" id="{FFC4F423-4511-179D-882A-A8BDF407DC65}"/>
              </a:ext>
            </a:extLst>
          </p:cNvPr>
          <p:cNvSpPr txBox="1">
            <a:spLocks/>
          </p:cNvSpPr>
          <p:nvPr/>
        </p:nvSpPr>
        <p:spPr>
          <a:xfrm>
            <a:off x="3906964" y="5225142"/>
            <a:ext cx="4343401" cy="1099458"/>
          </a:xfrm>
          <a:prstGeom prst="rect">
            <a:avLst/>
          </a:prstGeom>
          <a:solidFill>
            <a:srgbClr val="A9ABB2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2. helyezett</a:t>
            </a:r>
          </a:p>
        </p:txBody>
      </p:sp>
      <p:sp>
        <p:nvSpPr>
          <p:cNvPr id="3" name="Cím 5">
            <a:extLst>
              <a:ext uri="{FF2B5EF4-FFF2-40B4-BE49-F238E27FC236}">
                <a16:creationId xmlns:a16="http://schemas.microsoft.com/office/drawing/2014/main" id="{98152724-00A0-1F70-C0E3-097F873E718D}"/>
              </a:ext>
            </a:extLst>
          </p:cNvPr>
          <p:cNvSpPr txBox="1">
            <a:spLocks/>
          </p:cNvSpPr>
          <p:nvPr/>
        </p:nvSpPr>
        <p:spPr>
          <a:xfrm>
            <a:off x="3905958" y="5225142"/>
            <a:ext cx="4343401" cy="1099458"/>
          </a:xfrm>
          <a:prstGeom prst="rect">
            <a:avLst/>
          </a:prstGeom>
          <a:solidFill>
            <a:srgbClr val="E0AA26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1. helyezett</a:t>
            </a:r>
          </a:p>
        </p:txBody>
      </p:sp>
    </p:spTree>
    <p:extLst>
      <p:ext uri="{BB962C8B-B14F-4D97-AF65-F5344CB8AC3E}">
        <p14:creationId xmlns:p14="http://schemas.microsoft.com/office/powerpoint/2010/main" val="365629850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1C1603BE-0B0A-4659-BE1B-FA4A31273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9931" y="0"/>
            <a:ext cx="2852069" cy="1710000"/>
          </a:xfrm>
          <a:prstGeom prst="rect">
            <a:avLst/>
          </a:prstGeom>
        </p:spPr>
      </p:pic>
      <p:sp>
        <p:nvSpPr>
          <p:cNvPr id="7" name="Cím 2">
            <a:extLst>
              <a:ext uri="{FF2B5EF4-FFF2-40B4-BE49-F238E27FC236}">
                <a16:creationId xmlns:a16="http://schemas.microsoft.com/office/drawing/2014/main" id="{510F5389-24DB-4008-A9E8-B028D26A7A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1814" y="1261789"/>
            <a:ext cx="11096623" cy="1871647"/>
          </a:xfrm>
        </p:spPr>
        <p:txBody>
          <a:bodyPr anchor="ctr"/>
          <a:lstStyle/>
          <a:p>
            <a:pPr algn="ctr"/>
            <a:br>
              <a:rPr lang="hu-HU" dirty="0"/>
            </a:br>
            <a:r>
              <a:rPr lang="hu-HU" dirty="0"/>
              <a:t>Fenntarthatósági menedzsment a felsőoktatásban szekció</a:t>
            </a:r>
          </a:p>
        </p:txBody>
      </p:sp>
    </p:spTree>
    <p:extLst>
      <p:ext uri="{BB962C8B-B14F-4D97-AF65-F5344CB8AC3E}">
        <p14:creationId xmlns:p14="http://schemas.microsoft.com/office/powerpoint/2010/main" val="111941760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1012372"/>
          </a:xfrm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hu-HU" dirty="0"/>
              <a:t>Fenntarthatósági menedzsment a felsőoktatásban szekció</a:t>
            </a:r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 err="1">
                <a:solidFill>
                  <a:schemeClr val="bg1"/>
                </a:solidFill>
                <a:latin typeface="+mn-lt"/>
              </a:rPr>
              <a:t>Bouchal</a:t>
            </a:r>
            <a:r>
              <a:rPr lang="hu-HU" sz="3600" dirty="0">
                <a:solidFill>
                  <a:schemeClr val="bg1"/>
                </a:solidFill>
                <a:latin typeface="+mn-lt"/>
              </a:rPr>
              <a:t> Dorottya Lili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/>
              <a:t>Témavezető: Ásványi Katalin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DEC5A6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3. helyezett</a:t>
            </a:r>
          </a:p>
        </p:txBody>
      </p:sp>
      <p:sp>
        <p:nvSpPr>
          <p:cNvPr id="2" name="Cím 5">
            <a:extLst>
              <a:ext uri="{FF2B5EF4-FFF2-40B4-BE49-F238E27FC236}">
                <a16:creationId xmlns:a16="http://schemas.microsoft.com/office/drawing/2014/main" id="{54D593B4-52D1-4CDE-8079-5ECFB011ABDA}"/>
              </a:ext>
            </a:extLst>
          </p:cNvPr>
          <p:cNvSpPr txBox="1">
            <a:spLocks/>
          </p:cNvSpPr>
          <p:nvPr/>
        </p:nvSpPr>
        <p:spPr>
          <a:xfrm>
            <a:off x="3906964" y="5225142"/>
            <a:ext cx="4343401" cy="1099458"/>
          </a:xfrm>
          <a:prstGeom prst="rect">
            <a:avLst/>
          </a:prstGeom>
          <a:solidFill>
            <a:srgbClr val="A9ABB2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2. helyezett</a:t>
            </a:r>
          </a:p>
        </p:txBody>
      </p:sp>
      <p:sp>
        <p:nvSpPr>
          <p:cNvPr id="3" name="Cím 5">
            <a:extLst>
              <a:ext uri="{FF2B5EF4-FFF2-40B4-BE49-F238E27FC236}">
                <a16:creationId xmlns:a16="http://schemas.microsoft.com/office/drawing/2014/main" id="{9900934F-C2E7-AECE-5842-E5FB8D205581}"/>
              </a:ext>
            </a:extLst>
          </p:cNvPr>
          <p:cNvSpPr txBox="1">
            <a:spLocks/>
          </p:cNvSpPr>
          <p:nvPr/>
        </p:nvSpPr>
        <p:spPr>
          <a:xfrm>
            <a:off x="3905958" y="5225142"/>
            <a:ext cx="4343401" cy="1099458"/>
          </a:xfrm>
          <a:prstGeom prst="rect">
            <a:avLst/>
          </a:prstGeom>
          <a:solidFill>
            <a:srgbClr val="DEC5A6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3. helyezett</a:t>
            </a:r>
          </a:p>
        </p:txBody>
      </p:sp>
      <p:sp>
        <p:nvSpPr>
          <p:cNvPr id="4" name="Cím 5">
            <a:extLst>
              <a:ext uri="{FF2B5EF4-FFF2-40B4-BE49-F238E27FC236}">
                <a16:creationId xmlns:a16="http://schemas.microsoft.com/office/drawing/2014/main" id="{739FB1EE-9092-1EAF-E51F-812BBD66167C}"/>
              </a:ext>
            </a:extLst>
          </p:cNvPr>
          <p:cNvSpPr txBox="1">
            <a:spLocks/>
          </p:cNvSpPr>
          <p:nvPr/>
        </p:nvSpPr>
        <p:spPr>
          <a:xfrm>
            <a:off x="3904952" y="5225142"/>
            <a:ext cx="4343401" cy="1099458"/>
          </a:xfrm>
          <a:prstGeom prst="rect">
            <a:avLst/>
          </a:prstGeom>
          <a:solidFill>
            <a:srgbClr val="A9ABB2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2. helyezett</a:t>
            </a:r>
          </a:p>
        </p:txBody>
      </p:sp>
      <p:sp>
        <p:nvSpPr>
          <p:cNvPr id="5" name="Cím 5">
            <a:extLst>
              <a:ext uri="{FF2B5EF4-FFF2-40B4-BE49-F238E27FC236}">
                <a16:creationId xmlns:a16="http://schemas.microsoft.com/office/drawing/2014/main" id="{D2732624-2597-7C5F-E556-3FC0FC66AC69}"/>
              </a:ext>
            </a:extLst>
          </p:cNvPr>
          <p:cNvSpPr txBox="1">
            <a:spLocks/>
          </p:cNvSpPr>
          <p:nvPr/>
        </p:nvSpPr>
        <p:spPr>
          <a:xfrm>
            <a:off x="3903946" y="5225142"/>
            <a:ext cx="4343401" cy="1099458"/>
          </a:xfrm>
          <a:prstGeom prst="rect">
            <a:avLst/>
          </a:prstGeom>
          <a:solidFill>
            <a:srgbClr val="DEC5A6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3. helyezett</a:t>
            </a:r>
          </a:p>
        </p:txBody>
      </p:sp>
    </p:spTree>
    <p:extLst>
      <p:ext uri="{BB962C8B-B14F-4D97-AF65-F5344CB8AC3E}">
        <p14:creationId xmlns:p14="http://schemas.microsoft.com/office/powerpoint/2010/main" val="311015921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>
                <a:solidFill>
                  <a:schemeClr val="bg1"/>
                </a:solidFill>
                <a:latin typeface="+mn-lt"/>
              </a:rPr>
              <a:t>Horváth Martin Artúr és Ivanics Ferenc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/>
              <a:t>Témavezető: Ásványi Katalin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E0AA26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1. helyezett</a:t>
            </a:r>
          </a:p>
        </p:txBody>
      </p:sp>
      <p:sp>
        <p:nvSpPr>
          <p:cNvPr id="2" name="Cím 5">
            <a:extLst>
              <a:ext uri="{FF2B5EF4-FFF2-40B4-BE49-F238E27FC236}">
                <a16:creationId xmlns:a16="http://schemas.microsoft.com/office/drawing/2014/main" id="{393B5AC9-231E-D472-F053-5EA4BC66410C}"/>
              </a:ext>
            </a:extLst>
          </p:cNvPr>
          <p:cNvSpPr txBox="1">
            <a:spLocks/>
          </p:cNvSpPr>
          <p:nvPr/>
        </p:nvSpPr>
        <p:spPr>
          <a:xfrm>
            <a:off x="3906964" y="5225142"/>
            <a:ext cx="4343401" cy="1099458"/>
          </a:xfrm>
          <a:prstGeom prst="rect">
            <a:avLst/>
          </a:prstGeom>
          <a:solidFill>
            <a:srgbClr val="A9ABB2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2. helyezett</a:t>
            </a:r>
          </a:p>
        </p:txBody>
      </p:sp>
      <p:sp>
        <p:nvSpPr>
          <p:cNvPr id="3" name="Cím 5">
            <a:extLst>
              <a:ext uri="{FF2B5EF4-FFF2-40B4-BE49-F238E27FC236}">
                <a16:creationId xmlns:a16="http://schemas.microsoft.com/office/drawing/2014/main" id="{D822E20C-3378-F807-5C43-FEC89F358118}"/>
              </a:ext>
            </a:extLst>
          </p:cNvPr>
          <p:cNvSpPr txBox="1">
            <a:spLocks/>
          </p:cNvSpPr>
          <p:nvPr/>
        </p:nvSpPr>
        <p:spPr>
          <a:xfrm>
            <a:off x="2530929" y="499424"/>
            <a:ext cx="7093457" cy="1012372"/>
          </a:xfrm>
          <a:prstGeom prst="rect">
            <a:avLst/>
          </a:prstGeom>
          <a:ln>
            <a:solidFill>
              <a:srgbClr val="A9ABB2"/>
            </a:solidFill>
          </a:ln>
        </p:spPr>
        <p:txBody>
          <a:bodyPr lIns="0" tIns="0" rIns="0" bIns="0" anchor="ctr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dirty="0"/>
              <a:t>Fenntarthatósági menedzsment a felsőoktatásban szekció</a:t>
            </a:r>
          </a:p>
        </p:txBody>
      </p:sp>
      <p:sp>
        <p:nvSpPr>
          <p:cNvPr id="4" name="Cím 5">
            <a:extLst>
              <a:ext uri="{FF2B5EF4-FFF2-40B4-BE49-F238E27FC236}">
                <a16:creationId xmlns:a16="http://schemas.microsoft.com/office/drawing/2014/main" id="{78936D7B-2D90-1204-B8EC-9427628C9F65}"/>
              </a:ext>
            </a:extLst>
          </p:cNvPr>
          <p:cNvSpPr txBox="1">
            <a:spLocks/>
          </p:cNvSpPr>
          <p:nvPr/>
        </p:nvSpPr>
        <p:spPr>
          <a:xfrm>
            <a:off x="3905958" y="5225142"/>
            <a:ext cx="4343401" cy="1099458"/>
          </a:xfrm>
          <a:prstGeom prst="rect">
            <a:avLst/>
          </a:prstGeom>
          <a:solidFill>
            <a:srgbClr val="E0AA26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1. helyezett</a:t>
            </a:r>
          </a:p>
        </p:txBody>
      </p:sp>
    </p:spTree>
    <p:extLst>
      <p:ext uri="{BB962C8B-B14F-4D97-AF65-F5344CB8AC3E}">
        <p14:creationId xmlns:p14="http://schemas.microsoft.com/office/powerpoint/2010/main" val="370507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677343"/>
          </a:xfrm>
        </p:spPr>
        <p:txBody>
          <a:bodyPr/>
          <a:lstStyle/>
          <a:p>
            <a:r>
              <a:rPr lang="hu-HU" dirty="0"/>
              <a:t>Best </a:t>
            </a:r>
            <a:r>
              <a:rPr lang="hu-HU" dirty="0" err="1"/>
              <a:t>Paper</a:t>
            </a:r>
            <a:r>
              <a:rPr lang="hu-HU" dirty="0"/>
              <a:t> díjak</a:t>
            </a:r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 err="1">
                <a:solidFill>
                  <a:schemeClr val="bg1"/>
                </a:solidFill>
                <a:latin typeface="+mn-lt"/>
              </a:rPr>
              <a:t>Kutrovich</a:t>
            </a:r>
            <a:r>
              <a:rPr lang="hu-HU" sz="3600" dirty="0">
                <a:solidFill>
                  <a:schemeClr val="bg1"/>
                </a:solidFill>
                <a:latin typeface="+mn-lt"/>
              </a:rPr>
              <a:t> Bence Csaba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/>
              <a:t>Többszempontú döntések a sportban – A magyar női kosárlabda válogatott kiválasztása</a:t>
            </a:r>
          </a:p>
          <a:p>
            <a:endParaRPr lang="hu-HU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24299" y="5225141"/>
            <a:ext cx="4343401" cy="953986"/>
          </a:xfrm>
          <a:prstGeom prst="rect">
            <a:avLst/>
          </a:prstGeom>
          <a:solidFill>
            <a:srgbClr val="C00000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hu-HU" i="1" dirty="0">
                <a:solidFill>
                  <a:schemeClr val="bg1"/>
                </a:solidFill>
              </a:rPr>
              <a:t>Témavezetők: Bozóki Sándor és Máté Tünde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hu-HU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60190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 err="1">
                <a:solidFill>
                  <a:schemeClr val="bg1"/>
                </a:solidFill>
                <a:latin typeface="+mn-lt"/>
              </a:rPr>
              <a:t>Gendur</a:t>
            </a:r>
            <a:r>
              <a:rPr lang="hu-HU" sz="3600" dirty="0">
                <a:solidFill>
                  <a:schemeClr val="bg1"/>
                </a:solidFill>
                <a:latin typeface="+mn-lt"/>
              </a:rPr>
              <a:t> Nóra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/>
              <a:t>Témavezető: Ásványi Katalin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E0AA26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1. helyezett</a:t>
            </a:r>
          </a:p>
        </p:txBody>
      </p:sp>
      <p:sp>
        <p:nvSpPr>
          <p:cNvPr id="4" name="Cím 5">
            <a:extLst>
              <a:ext uri="{FF2B5EF4-FFF2-40B4-BE49-F238E27FC236}">
                <a16:creationId xmlns:a16="http://schemas.microsoft.com/office/drawing/2014/main" id="{979B6A74-84E9-23F0-8C6C-F645A0C1FD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1012372"/>
          </a:xfrm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hu-HU" dirty="0"/>
              <a:t>Fenntarthatósági menedzsment a felsőoktatásban szekció</a:t>
            </a:r>
          </a:p>
        </p:txBody>
      </p:sp>
      <p:sp>
        <p:nvSpPr>
          <p:cNvPr id="2" name="Cím 5">
            <a:extLst>
              <a:ext uri="{FF2B5EF4-FFF2-40B4-BE49-F238E27FC236}">
                <a16:creationId xmlns:a16="http://schemas.microsoft.com/office/drawing/2014/main" id="{FFC4F423-4511-179D-882A-A8BDF407DC65}"/>
              </a:ext>
            </a:extLst>
          </p:cNvPr>
          <p:cNvSpPr txBox="1">
            <a:spLocks/>
          </p:cNvSpPr>
          <p:nvPr/>
        </p:nvSpPr>
        <p:spPr>
          <a:xfrm>
            <a:off x="3906964" y="5225142"/>
            <a:ext cx="4343401" cy="1099458"/>
          </a:xfrm>
          <a:prstGeom prst="rect">
            <a:avLst/>
          </a:prstGeom>
          <a:solidFill>
            <a:srgbClr val="A9ABB2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2. helyezett</a:t>
            </a:r>
          </a:p>
        </p:txBody>
      </p:sp>
      <p:sp>
        <p:nvSpPr>
          <p:cNvPr id="3" name="Cím 5">
            <a:extLst>
              <a:ext uri="{FF2B5EF4-FFF2-40B4-BE49-F238E27FC236}">
                <a16:creationId xmlns:a16="http://schemas.microsoft.com/office/drawing/2014/main" id="{98152724-00A0-1F70-C0E3-097F873E718D}"/>
              </a:ext>
            </a:extLst>
          </p:cNvPr>
          <p:cNvSpPr txBox="1">
            <a:spLocks/>
          </p:cNvSpPr>
          <p:nvPr/>
        </p:nvSpPr>
        <p:spPr>
          <a:xfrm>
            <a:off x="3905958" y="5225142"/>
            <a:ext cx="4343401" cy="1099458"/>
          </a:xfrm>
          <a:prstGeom prst="rect">
            <a:avLst/>
          </a:prstGeom>
          <a:solidFill>
            <a:srgbClr val="E0AA26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1. helyezett</a:t>
            </a:r>
          </a:p>
        </p:txBody>
      </p:sp>
    </p:spTree>
    <p:extLst>
      <p:ext uri="{BB962C8B-B14F-4D97-AF65-F5344CB8AC3E}">
        <p14:creationId xmlns:p14="http://schemas.microsoft.com/office/powerpoint/2010/main" val="386462161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3BD89843-6B51-4FCC-A4E0-C8C8FDD608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br>
              <a:rPr lang="hu-HU" dirty="0"/>
            </a:br>
            <a:r>
              <a:rPr lang="hu-HU" dirty="0"/>
              <a:t>HR és szervezetfejlesztés szekció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6DEFB059-3ED4-4E7B-803E-4A59D58DD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9931" y="0"/>
            <a:ext cx="2852069" cy="1710000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C5833F84-4FA0-4364-81B0-616FF0D7C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9931" y="0"/>
            <a:ext cx="2852069" cy="17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82386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677343"/>
          </a:xfrm>
        </p:spPr>
        <p:txBody>
          <a:bodyPr/>
          <a:lstStyle/>
          <a:p>
            <a:r>
              <a:rPr lang="hu-HU" dirty="0"/>
              <a:t>HR és szervezetfejlesztés szekció</a:t>
            </a:r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>
                <a:solidFill>
                  <a:schemeClr val="bg1"/>
                </a:solidFill>
                <a:latin typeface="+mn-lt"/>
              </a:rPr>
              <a:t>Fehér Anna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/>
              <a:t>Témavezető: Baksa Máté</a:t>
            </a:r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DEC5A6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3. helyezett</a:t>
            </a:r>
          </a:p>
        </p:txBody>
      </p:sp>
    </p:spTree>
    <p:extLst>
      <p:ext uri="{BB962C8B-B14F-4D97-AF65-F5344CB8AC3E}">
        <p14:creationId xmlns:p14="http://schemas.microsoft.com/office/powerpoint/2010/main" val="300466060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677343"/>
          </a:xfrm>
        </p:spPr>
        <p:txBody>
          <a:bodyPr/>
          <a:lstStyle/>
          <a:p>
            <a:r>
              <a:rPr lang="hu-HU" dirty="0"/>
              <a:t>HR és szervezetfejlesztés szekció</a:t>
            </a:r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 err="1">
                <a:solidFill>
                  <a:schemeClr val="bg1"/>
                </a:solidFill>
                <a:latin typeface="+mn-lt"/>
              </a:rPr>
              <a:t>Domschitz</a:t>
            </a:r>
            <a:r>
              <a:rPr lang="hu-HU" sz="3600" dirty="0">
                <a:solidFill>
                  <a:schemeClr val="bg1"/>
                </a:solidFill>
                <a:latin typeface="+mn-lt"/>
              </a:rPr>
              <a:t> András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/>
              <a:t>Témavezető: Harmat Vanda Daniella</a:t>
            </a:r>
          </a:p>
          <a:p>
            <a:endParaRPr lang="hu-HU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DEC5A6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3. helyezett</a:t>
            </a:r>
          </a:p>
        </p:txBody>
      </p:sp>
      <p:sp>
        <p:nvSpPr>
          <p:cNvPr id="2" name="Cím 5">
            <a:extLst>
              <a:ext uri="{FF2B5EF4-FFF2-40B4-BE49-F238E27FC236}">
                <a16:creationId xmlns:a16="http://schemas.microsoft.com/office/drawing/2014/main" id="{1AEB5859-DDB4-1419-11CB-ED76D75BEA64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A9ABB2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2. helyezett</a:t>
            </a:r>
          </a:p>
        </p:txBody>
      </p:sp>
    </p:spTree>
    <p:extLst>
      <p:ext uri="{BB962C8B-B14F-4D97-AF65-F5344CB8AC3E}">
        <p14:creationId xmlns:p14="http://schemas.microsoft.com/office/powerpoint/2010/main" val="375934728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677343"/>
          </a:xfrm>
        </p:spPr>
        <p:txBody>
          <a:bodyPr/>
          <a:lstStyle/>
          <a:p>
            <a:r>
              <a:rPr lang="hu-HU" dirty="0"/>
              <a:t>HR és szervezetfejlesztés szekció</a:t>
            </a:r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 err="1">
                <a:solidFill>
                  <a:schemeClr val="bg1"/>
                </a:solidFill>
                <a:latin typeface="+mn-lt"/>
              </a:rPr>
              <a:t>Zsombok</a:t>
            </a:r>
            <a:r>
              <a:rPr lang="hu-HU" sz="3600" dirty="0">
                <a:solidFill>
                  <a:schemeClr val="bg1"/>
                </a:solidFill>
                <a:latin typeface="+mn-lt"/>
              </a:rPr>
              <a:t> Tamás László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/>
              <a:t>Témavezető: </a:t>
            </a:r>
            <a:r>
              <a:rPr lang="hu-HU" dirty="0" err="1"/>
              <a:t>Hidegh</a:t>
            </a:r>
            <a:r>
              <a:rPr lang="hu-HU" dirty="0"/>
              <a:t> Anna Laura</a:t>
            </a:r>
          </a:p>
          <a:p>
            <a:endParaRPr lang="hu-HU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E0AA26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1. helyezett</a:t>
            </a:r>
          </a:p>
        </p:txBody>
      </p:sp>
    </p:spTree>
    <p:extLst>
      <p:ext uri="{BB962C8B-B14F-4D97-AF65-F5344CB8AC3E}">
        <p14:creationId xmlns:p14="http://schemas.microsoft.com/office/powerpoint/2010/main" val="255342216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1C1603BE-0B0A-4659-BE1B-FA4A31273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9931" y="0"/>
            <a:ext cx="2852069" cy="1710000"/>
          </a:xfrm>
          <a:prstGeom prst="rect">
            <a:avLst/>
          </a:prstGeom>
        </p:spPr>
      </p:pic>
      <p:sp>
        <p:nvSpPr>
          <p:cNvPr id="7" name="Cím 2">
            <a:extLst>
              <a:ext uri="{FF2B5EF4-FFF2-40B4-BE49-F238E27FC236}">
                <a16:creationId xmlns:a16="http://schemas.microsoft.com/office/drawing/2014/main" id="{510F5389-24DB-4008-A9E8-B028D26A7A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1814" y="1557353"/>
            <a:ext cx="11096623" cy="1871647"/>
          </a:xfrm>
        </p:spPr>
        <p:txBody>
          <a:bodyPr/>
          <a:lstStyle/>
          <a:p>
            <a:pPr algn="ctr"/>
            <a:br>
              <a:rPr lang="hu-HU" dirty="0"/>
            </a:br>
            <a:r>
              <a:rPr lang="hu-HU" dirty="0"/>
              <a:t>Informatika és információmenedzsment szekció</a:t>
            </a:r>
          </a:p>
        </p:txBody>
      </p:sp>
    </p:spTree>
    <p:extLst>
      <p:ext uri="{BB962C8B-B14F-4D97-AF65-F5344CB8AC3E}">
        <p14:creationId xmlns:p14="http://schemas.microsoft.com/office/powerpoint/2010/main" val="361301516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677343"/>
          </a:xfrm>
        </p:spPr>
        <p:txBody>
          <a:bodyPr/>
          <a:lstStyle/>
          <a:p>
            <a:r>
              <a:rPr lang="hu-HU" dirty="0"/>
              <a:t>Informatika és információmenedzsment szekció</a:t>
            </a:r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 err="1">
                <a:solidFill>
                  <a:schemeClr val="bg1"/>
                </a:solidFill>
                <a:latin typeface="+mn-lt"/>
              </a:rPr>
              <a:t>Gárdi</a:t>
            </a:r>
            <a:r>
              <a:rPr lang="hu-HU" sz="3600" dirty="0">
                <a:solidFill>
                  <a:schemeClr val="bg1"/>
                </a:solidFill>
                <a:latin typeface="+mn-lt"/>
              </a:rPr>
              <a:t> Réka Lorin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/>
              <a:t>Témavezetők: Kovács László és Tordai Csongor</a:t>
            </a:r>
          </a:p>
          <a:p>
            <a:endParaRPr lang="hu-HU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E0AA26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1. helyezett</a:t>
            </a:r>
          </a:p>
        </p:txBody>
      </p:sp>
      <p:sp>
        <p:nvSpPr>
          <p:cNvPr id="2" name="Cím 5">
            <a:extLst>
              <a:ext uri="{FF2B5EF4-FFF2-40B4-BE49-F238E27FC236}">
                <a16:creationId xmlns:a16="http://schemas.microsoft.com/office/drawing/2014/main" id="{FA7B27B7-1596-9149-599F-956D7FBAAD2B}"/>
              </a:ext>
            </a:extLst>
          </p:cNvPr>
          <p:cNvSpPr txBox="1">
            <a:spLocks/>
          </p:cNvSpPr>
          <p:nvPr/>
        </p:nvSpPr>
        <p:spPr>
          <a:xfrm>
            <a:off x="3906964" y="5225142"/>
            <a:ext cx="4343401" cy="1099458"/>
          </a:xfrm>
          <a:prstGeom prst="rect">
            <a:avLst/>
          </a:prstGeom>
          <a:solidFill>
            <a:srgbClr val="DEC5A6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3. helyezett</a:t>
            </a:r>
          </a:p>
        </p:txBody>
      </p:sp>
    </p:spTree>
    <p:extLst>
      <p:ext uri="{BB962C8B-B14F-4D97-AF65-F5344CB8AC3E}">
        <p14:creationId xmlns:p14="http://schemas.microsoft.com/office/powerpoint/2010/main" val="291095427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677343"/>
          </a:xfrm>
        </p:spPr>
        <p:txBody>
          <a:bodyPr/>
          <a:lstStyle/>
          <a:p>
            <a:r>
              <a:rPr lang="hu-HU" dirty="0"/>
              <a:t>Informatika és információmenedzsment szekció</a:t>
            </a:r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 err="1">
                <a:solidFill>
                  <a:schemeClr val="bg1"/>
                </a:solidFill>
                <a:latin typeface="+mn-lt"/>
              </a:rPr>
              <a:t>Jósár</a:t>
            </a:r>
            <a:r>
              <a:rPr lang="hu-HU" sz="3600" dirty="0">
                <a:solidFill>
                  <a:schemeClr val="bg1"/>
                </a:solidFill>
                <a:latin typeface="+mn-lt"/>
              </a:rPr>
              <a:t> Petra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/>
              <a:t>Témavezető: Fodor Szabina Eszter</a:t>
            </a:r>
          </a:p>
          <a:p>
            <a:endParaRPr lang="hu-HU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E0AA26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1. helyezett</a:t>
            </a:r>
          </a:p>
        </p:txBody>
      </p:sp>
      <p:sp>
        <p:nvSpPr>
          <p:cNvPr id="2" name="Cím 5">
            <a:extLst>
              <a:ext uri="{FF2B5EF4-FFF2-40B4-BE49-F238E27FC236}">
                <a16:creationId xmlns:a16="http://schemas.microsoft.com/office/drawing/2014/main" id="{5D811FF1-FF26-9A79-6C76-5C09E30AFF2D}"/>
              </a:ext>
            </a:extLst>
          </p:cNvPr>
          <p:cNvSpPr txBox="1">
            <a:spLocks/>
          </p:cNvSpPr>
          <p:nvPr/>
        </p:nvSpPr>
        <p:spPr>
          <a:xfrm>
            <a:off x="3906964" y="5225142"/>
            <a:ext cx="4343401" cy="1099458"/>
          </a:xfrm>
          <a:prstGeom prst="rect">
            <a:avLst/>
          </a:prstGeom>
          <a:solidFill>
            <a:srgbClr val="A9ABB2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2. helyezett</a:t>
            </a:r>
          </a:p>
        </p:txBody>
      </p:sp>
    </p:spTree>
    <p:extLst>
      <p:ext uri="{BB962C8B-B14F-4D97-AF65-F5344CB8AC3E}">
        <p14:creationId xmlns:p14="http://schemas.microsoft.com/office/powerpoint/2010/main" val="246935523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EE42F65B-6979-4724-890E-BE9239359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9271" y="553688"/>
            <a:ext cx="7093457" cy="677343"/>
          </a:xfrm>
        </p:spPr>
        <p:txBody>
          <a:bodyPr/>
          <a:lstStyle/>
          <a:p>
            <a:r>
              <a:rPr lang="hu-HU" dirty="0"/>
              <a:t>Informatika és információmenedzsment szekció</a:t>
            </a:r>
          </a:p>
        </p:txBody>
      </p:sp>
      <p:sp>
        <p:nvSpPr>
          <p:cNvPr id="8" name="Cím 5">
            <a:extLst>
              <a:ext uri="{FF2B5EF4-FFF2-40B4-BE49-F238E27FC236}">
                <a16:creationId xmlns:a16="http://schemas.microsoft.com/office/drawing/2014/main" id="{24CEB565-1B16-490B-955E-8F478C482CA0}"/>
              </a:ext>
            </a:extLst>
          </p:cNvPr>
          <p:cNvSpPr txBox="1">
            <a:spLocks/>
          </p:cNvSpPr>
          <p:nvPr/>
        </p:nvSpPr>
        <p:spPr>
          <a:xfrm>
            <a:off x="1251857" y="2286000"/>
            <a:ext cx="9653616" cy="1012372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u-HU" sz="3600" dirty="0">
                <a:solidFill>
                  <a:schemeClr val="bg1"/>
                </a:solidFill>
                <a:latin typeface="+mn-lt"/>
              </a:rPr>
              <a:t>Vastag Emese</a:t>
            </a:r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EBF26AAC-05DD-4127-AD64-A2B43C0B7B36}"/>
              </a:ext>
            </a:extLst>
          </p:cNvPr>
          <p:cNvSpPr txBox="1">
            <a:spLocks/>
          </p:cNvSpPr>
          <p:nvPr/>
        </p:nvSpPr>
        <p:spPr>
          <a:xfrm>
            <a:off x="2549271" y="3712028"/>
            <a:ext cx="7093457" cy="1099458"/>
          </a:xfrm>
          <a:prstGeom prst="rect">
            <a:avLst/>
          </a:prstGeom>
          <a:solidFill>
            <a:srgbClr val="F9D97C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defPPr>
              <a:defRPr lang="hu-HU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 i="1">
                <a:solidFill>
                  <a:srgbClr val="1B213E"/>
                </a:solidFill>
                <a:ea typeface="+mj-ea"/>
                <a:cs typeface="+mj-cs"/>
              </a:defRPr>
            </a:lvl1pPr>
          </a:lstStyle>
          <a:p>
            <a:endParaRPr lang="hu-HU" dirty="0"/>
          </a:p>
          <a:p>
            <a:r>
              <a:rPr lang="hu-HU" dirty="0"/>
              <a:t>Témavezető: Kovács László</a:t>
            </a:r>
          </a:p>
          <a:p>
            <a:endParaRPr lang="hu-HU" dirty="0"/>
          </a:p>
        </p:txBody>
      </p:sp>
      <p:sp>
        <p:nvSpPr>
          <p:cNvPr id="10" name="Cím 5">
            <a:extLst>
              <a:ext uri="{FF2B5EF4-FFF2-40B4-BE49-F238E27FC236}">
                <a16:creationId xmlns:a16="http://schemas.microsoft.com/office/drawing/2014/main" id="{C2694519-8054-47E4-910F-CAFBD9B17EE6}"/>
              </a:ext>
            </a:extLst>
          </p:cNvPr>
          <p:cNvSpPr txBox="1">
            <a:spLocks/>
          </p:cNvSpPr>
          <p:nvPr/>
        </p:nvSpPr>
        <p:spPr>
          <a:xfrm>
            <a:off x="3907970" y="5225142"/>
            <a:ext cx="4343401" cy="1099458"/>
          </a:xfrm>
          <a:prstGeom prst="rect">
            <a:avLst/>
          </a:prstGeom>
          <a:solidFill>
            <a:srgbClr val="E0AA26"/>
          </a:solidFill>
          <a:ln>
            <a:solidFill>
              <a:srgbClr val="A9ABB2"/>
            </a:solidFill>
          </a:ln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250000"/>
              </a:lnSpc>
              <a:spcBef>
                <a:spcPct val="0"/>
              </a:spcBef>
              <a:buNone/>
              <a:defRPr sz="2000" b="1" kern="1200">
                <a:solidFill>
                  <a:srgbClr val="1B213E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2800" i="1" dirty="0"/>
              <a:t>1. helyezett</a:t>
            </a:r>
          </a:p>
        </p:txBody>
      </p:sp>
    </p:spTree>
    <p:extLst>
      <p:ext uri="{BB962C8B-B14F-4D97-AF65-F5344CB8AC3E}">
        <p14:creationId xmlns:p14="http://schemas.microsoft.com/office/powerpoint/2010/main" val="53401592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3BD89843-6B51-4FCC-A4E0-C8C8FDD608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br>
              <a:rPr lang="hu-HU" dirty="0"/>
            </a:br>
            <a:r>
              <a:rPr lang="hu-HU" dirty="0"/>
              <a:t>Közlekedés és turizmus szekció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6DEFB059-3ED4-4E7B-803E-4A59D58DD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9931" y="0"/>
            <a:ext cx="2852069" cy="1710000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C5833F84-4FA0-4364-81B0-616FF0D7C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9931" y="0"/>
            <a:ext cx="2852069" cy="17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81969"/>
      </p:ext>
    </p:extLst>
  </p:cSld>
  <p:clrMapOvr>
    <a:masterClrMapping/>
  </p:clrMapOvr>
</p:sld>
</file>

<file path=ppt/theme/theme1.xml><?xml version="1.0" encoding="utf-8"?>
<a:theme xmlns:a="http://schemas.openxmlformats.org/drawingml/2006/main" name="Corvinus cím dia">
  <a:themeElements>
    <a:clrScheme name="Corvinus színséma">
      <a:dk1>
        <a:srgbClr val="1B213E"/>
      </a:dk1>
      <a:lt1>
        <a:sysClr val="window" lastClr="FFFFFF"/>
      </a:lt1>
      <a:dk2>
        <a:srgbClr val="BF8F55"/>
      </a:dk2>
      <a:lt2>
        <a:srgbClr val="DEC5A6"/>
      </a:lt2>
      <a:accent1>
        <a:srgbClr val="D1AF84"/>
      </a:accent1>
      <a:accent2>
        <a:srgbClr val="4D4B66"/>
      </a:accent2>
      <a:accent3>
        <a:srgbClr val="78748A"/>
      </a:accent3>
      <a:accent4>
        <a:srgbClr val="5C6873"/>
      </a:accent4>
      <a:accent5>
        <a:srgbClr val="898E97"/>
      </a:accent5>
      <a:accent6>
        <a:srgbClr val="A9ABB2"/>
      </a:accent6>
      <a:hlink>
        <a:srgbClr val="0563C1"/>
      </a:hlink>
      <a:folHlink>
        <a:srgbClr val="954F72"/>
      </a:folHlink>
    </a:clrScheme>
    <a:fontScheme name="Corvinus betűtípus séma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lIns="0" tIns="0" rIns="0" bIns="0" anchor="b" anchorCtr="0"/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rvinus alap dia">
  <a:themeElements>
    <a:clrScheme name="Corvinus színséma">
      <a:dk1>
        <a:srgbClr val="1B213E"/>
      </a:dk1>
      <a:lt1>
        <a:sysClr val="window" lastClr="FFFFFF"/>
      </a:lt1>
      <a:dk2>
        <a:srgbClr val="BF8F55"/>
      </a:dk2>
      <a:lt2>
        <a:srgbClr val="DEC5A6"/>
      </a:lt2>
      <a:accent1>
        <a:srgbClr val="D1AF84"/>
      </a:accent1>
      <a:accent2>
        <a:srgbClr val="4D4B66"/>
      </a:accent2>
      <a:accent3>
        <a:srgbClr val="78748A"/>
      </a:accent3>
      <a:accent4>
        <a:srgbClr val="5C6873"/>
      </a:accent4>
      <a:accent5>
        <a:srgbClr val="898E97"/>
      </a:accent5>
      <a:accent6>
        <a:srgbClr val="A9ABB2"/>
      </a:accent6>
      <a:hlink>
        <a:srgbClr val="0563C1"/>
      </a:hlink>
      <a:folHlink>
        <a:srgbClr val="954F72"/>
      </a:folHlink>
    </a:clrScheme>
    <a:fontScheme name="Corvinus betűtípus séma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lIns="0" tIns="0" rIns="0" bIns="0" anchor="b" anchorCtr="0"/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rvinus táblázat dia">
  <a:themeElements>
    <a:clrScheme name="Corvinus színséma">
      <a:dk1>
        <a:srgbClr val="1B213E"/>
      </a:dk1>
      <a:lt1>
        <a:sysClr val="window" lastClr="FFFFFF"/>
      </a:lt1>
      <a:dk2>
        <a:srgbClr val="BF8F55"/>
      </a:dk2>
      <a:lt2>
        <a:srgbClr val="DEC5A6"/>
      </a:lt2>
      <a:accent1>
        <a:srgbClr val="D1AF84"/>
      </a:accent1>
      <a:accent2>
        <a:srgbClr val="4D4B66"/>
      </a:accent2>
      <a:accent3>
        <a:srgbClr val="78748A"/>
      </a:accent3>
      <a:accent4>
        <a:srgbClr val="5C6873"/>
      </a:accent4>
      <a:accent5>
        <a:srgbClr val="898E97"/>
      </a:accent5>
      <a:accent6>
        <a:srgbClr val="A9ABB2"/>
      </a:accent6>
      <a:hlink>
        <a:srgbClr val="0563C1"/>
      </a:hlink>
      <a:folHlink>
        <a:srgbClr val="954F72"/>
      </a:folHlink>
    </a:clrScheme>
    <a:fontScheme name="Corvinus betűtípus séma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lIns="0" tIns="0" rIns="0" bIns="0" anchor="b" anchorCtr="0"/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rvinus üres dia">
  <a:themeElements>
    <a:clrScheme name="Corvinus színséma">
      <a:dk1>
        <a:srgbClr val="1B213E"/>
      </a:dk1>
      <a:lt1>
        <a:sysClr val="window" lastClr="FFFFFF"/>
      </a:lt1>
      <a:dk2>
        <a:srgbClr val="BF8F55"/>
      </a:dk2>
      <a:lt2>
        <a:srgbClr val="DEC5A6"/>
      </a:lt2>
      <a:accent1>
        <a:srgbClr val="D1AF84"/>
      </a:accent1>
      <a:accent2>
        <a:srgbClr val="4D4B66"/>
      </a:accent2>
      <a:accent3>
        <a:srgbClr val="78748A"/>
      </a:accent3>
      <a:accent4>
        <a:srgbClr val="5C6873"/>
      </a:accent4>
      <a:accent5>
        <a:srgbClr val="898E97"/>
      </a:accent5>
      <a:accent6>
        <a:srgbClr val="A9ABB2"/>
      </a:accent6>
      <a:hlink>
        <a:srgbClr val="0563C1"/>
      </a:hlink>
      <a:folHlink>
        <a:srgbClr val="954F72"/>
      </a:folHlink>
    </a:clrScheme>
    <a:fontScheme name="Corvinus betűtípus séma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lIns="0" tIns="0" rIns="0" bIns="0" anchor="b" anchorCtr="0"/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Köszönjük a figyelmet!">
  <a:themeElements>
    <a:clrScheme name="Corvinus színséma">
      <a:dk1>
        <a:srgbClr val="1B213E"/>
      </a:dk1>
      <a:lt1>
        <a:sysClr val="window" lastClr="FFFFFF"/>
      </a:lt1>
      <a:dk2>
        <a:srgbClr val="BF8F55"/>
      </a:dk2>
      <a:lt2>
        <a:srgbClr val="DEC5A6"/>
      </a:lt2>
      <a:accent1>
        <a:srgbClr val="D1AF84"/>
      </a:accent1>
      <a:accent2>
        <a:srgbClr val="4D4B66"/>
      </a:accent2>
      <a:accent3>
        <a:srgbClr val="78748A"/>
      </a:accent3>
      <a:accent4>
        <a:srgbClr val="5C6873"/>
      </a:accent4>
      <a:accent5>
        <a:srgbClr val="898E97"/>
      </a:accent5>
      <a:accent6>
        <a:srgbClr val="A9ABB2"/>
      </a:accent6>
      <a:hlink>
        <a:srgbClr val="0563C1"/>
      </a:hlink>
      <a:folHlink>
        <a:srgbClr val="954F72"/>
      </a:folHlink>
    </a:clrScheme>
    <a:fontScheme name="Corvinus betűtípus séma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lIns="0" tIns="0" rIns="0" bIns="0" anchor="b" anchorCtr="0"/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Segédanyagok">
  <a:themeElements>
    <a:clrScheme name="Corvinus színséma">
      <a:dk1>
        <a:srgbClr val="1B213E"/>
      </a:dk1>
      <a:lt1>
        <a:sysClr val="window" lastClr="FFFFFF"/>
      </a:lt1>
      <a:dk2>
        <a:srgbClr val="BF8F55"/>
      </a:dk2>
      <a:lt2>
        <a:srgbClr val="DEC5A6"/>
      </a:lt2>
      <a:accent1>
        <a:srgbClr val="D1AF84"/>
      </a:accent1>
      <a:accent2>
        <a:srgbClr val="4D4B66"/>
      </a:accent2>
      <a:accent3>
        <a:srgbClr val="78748A"/>
      </a:accent3>
      <a:accent4>
        <a:srgbClr val="5C6873"/>
      </a:accent4>
      <a:accent5>
        <a:srgbClr val="898E97"/>
      </a:accent5>
      <a:accent6>
        <a:srgbClr val="A9ABB2"/>
      </a:accent6>
      <a:hlink>
        <a:srgbClr val="0563C1"/>
      </a:hlink>
      <a:folHlink>
        <a:srgbClr val="954F72"/>
      </a:folHlink>
    </a:clrScheme>
    <a:fontScheme name="Corvinus betűtípus séma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lIns="0" tIns="0" rIns="0" bIns="0" anchor="b" anchorCtr="0"/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6487</TotalTime>
  <Words>3061</Words>
  <Application>Microsoft Office PowerPoint</Application>
  <PresentationFormat>Szélesvásznú</PresentationFormat>
  <Paragraphs>1019</Paragraphs>
  <Slides>228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6</vt:i4>
      </vt:variant>
      <vt:variant>
        <vt:lpstr>Diacímek</vt:lpstr>
      </vt:variant>
      <vt:variant>
        <vt:i4>228</vt:i4>
      </vt:variant>
    </vt:vector>
  </HeadingPairs>
  <TitlesOfParts>
    <vt:vector size="240" baseType="lpstr">
      <vt:lpstr>Arial</vt:lpstr>
      <vt:lpstr>Arial </vt:lpstr>
      <vt:lpstr>Calibri</vt:lpstr>
      <vt:lpstr>Georgia</vt:lpstr>
      <vt:lpstr>Muli</vt:lpstr>
      <vt:lpstr>Wingdings</vt:lpstr>
      <vt:lpstr>Corvinus cím dia</vt:lpstr>
      <vt:lpstr>Corvinus alap dia</vt:lpstr>
      <vt:lpstr>Corvinus táblázat dia</vt:lpstr>
      <vt:lpstr>Corvinus üres dia</vt:lpstr>
      <vt:lpstr>Köszönjük a figyelmet!</vt:lpstr>
      <vt:lpstr>Segédanyagok</vt:lpstr>
      <vt:lpstr>Budapesti Corvinus Egyetem  TDK Eredményhirdetés Corvinus University of Budapest TDK Award Ceremony</vt:lpstr>
      <vt:lpstr>A Budapesti Corvinus Egyetem Általános Rektorhelyettesének Köszöntője General Vice-Rector’s Greeting Speech Prof. Dr. Szabó Lajos</vt:lpstr>
      <vt:lpstr>Az ETDT elnökének köszöntője Greeting speech of the president of ETDT Prof. Dr. Mitev Ariel</vt:lpstr>
      <vt:lpstr>Numbers of the 2023 TDK</vt:lpstr>
      <vt:lpstr>Best Paper díjak Best Paper awards</vt:lpstr>
      <vt:lpstr>Best Paper díjak</vt:lpstr>
      <vt:lpstr>Best Paper díjak</vt:lpstr>
      <vt:lpstr>Best Paper díjak</vt:lpstr>
      <vt:lpstr>Best Paper díjak</vt:lpstr>
      <vt:lpstr>Best Paper díjak</vt:lpstr>
      <vt:lpstr>Best Paper díjak</vt:lpstr>
      <vt:lpstr>Best Paper díjak</vt:lpstr>
      <vt:lpstr>Best Paper díjak</vt:lpstr>
      <vt:lpstr>Best Paper díjak</vt:lpstr>
      <vt:lpstr>Best Paper díjak</vt:lpstr>
      <vt:lpstr>Best Paper díjak</vt:lpstr>
      <vt:lpstr>Best Paper díjak</vt:lpstr>
      <vt:lpstr>Best Paper díjak</vt:lpstr>
      <vt:lpstr> ENGLISH SECTIONS </vt:lpstr>
      <vt:lpstr>Business studies section</vt:lpstr>
      <vt:lpstr>Business studies section</vt:lpstr>
      <vt:lpstr>Business studies section</vt:lpstr>
      <vt:lpstr>Business studies section</vt:lpstr>
      <vt:lpstr> Communication and Media section</vt:lpstr>
      <vt:lpstr>Communication and Media section</vt:lpstr>
      <vt:lpstr>Communication and Media section</vt:lpstr>
      <vt:lpstr> Economics section</vt:lpstr>
      <vt:lpstr>Economics section</vt:lpstr>
      <vt:lpstr>Economics section</vt:lpstr>
      <vt:lpstr>Economics section</vt:lpstr>
      <vt:lpstr> Financial Markets section</vt:lpstr>
      <vt:lpstr>Financial Markets section</vt:lpstr>
      <vt:lpstr>Financial Markets section</vt:lpstr>
      <vt:lpstr>Financial Markets section</vt:lpstr>
      <vt:lpstr>Financial Markets section</vt:lpstr>
      <vt:lpstr> International relations section</vt:lpstr>
      <vt:lpstr>International relations section</vt:lpstr>
      <vt:lpstr>International relations section</vt:lpstr>
      <vt:lpstr>International relations section</vt:lpstr>
      <vt:lpstr> Sociology section</vt:lpstr>
      <vt:lpstr>Sociology section</vt:lpstr>
      <vt:lpstr>Sociology section</vt:lpstr>
      <vt:lpstr>Sociology section</vt:lpstr>
      <vt:lpstr>Sociology section</vt:lpstr>
      <vt:lpstr> World economy and Europe  Section</vt:lpstr>
      <vt:lpstr>World economy and Europe Section</vt:lpstr>
      <vt:lpstr>World economy and Europe Section</vt:lpstr>
      <vt:lpstr>World economy and Europe Section</vt:lpstr>
      <vt:lpstr>Gazdálkodástudományi Tudományterület  Szekciói Sections of the  Management Sciences</vt:lpstr>
      <vt:lpstr> Agrárgazdaságtan – Ágazati és nemzetközi agrárgazdaságtan szekció</vt:lpstr>
      <vt:lpstr>Agrárgazdaságtan – Ágazati és nemzetközi agrárgazdaságtan szekció </vt:lpstr>
      <vt:lpstr>Agrárgazdaságtan – Ágazati és nemzetközi agrárgazdaságtan szekció </vt:lpstr>
      <vt:lpstr>Agrárgazdaságtan – Ágazati és nemzetközi agrárgazdaságtan szekció </vt:lpstr>
      <vt:lpstr> Agrárgazdaságtan – Agrár- és élelmiszer-marketing szekció</vt:lpstr>
      <vt:lpstr>Agrárgazdaságtan – Agrár- és élelmiszer-marketing szekció</vt:lpstr>
      <vt:lpstr>Agrárgazdaságtan – Agrár- és élelmiszer-marketing szekció</vt:lpstr>
      <vt:lpstr>Agrárgazdaságtan – Agrár- és élelmiszer-marketing szekció</vt:lpstr>
      <vt:lpstr> Bank és FinTech szekció</vt:lpstr>
      <vt:lpstr>Bank és FinTech szekció</vt:lpstr>
      <vt:lpstr>Bank és FinTech szekció</vt:lpstr>
      <vt:lpstr>Bank és FinTech szekció</vt:lpstr>
      <vt:lpstr>Bank és FinTech szekció</vt:lpstr>
      <vt:lpstr> Digitális marketing szekció</vt:lpstr>
      <vt:lpstr>Digitális marketing szekció</vt:lpstr>
      <vt:lpstr>Digitális marketing szekció</vt:lpstr>
      <vt:lpstr>Digitális marketing szekció</vt:lpstr>
      <vt:lpstr>Digitális marketing szekció</vt:lpstr>
      <vt:lpstr> Digitális transzformáció: vezetési, szervezeti és teljesítmény kérdések szekció</vt:lpstr>
      <vt:lpstr>Digitális transzformáció: vezetési, szervezeti és teljesítmény kérdések szekció</vt:lpstr>
      <vt:lpstr>Digitális transzformáció: vezetési, szervezeti és teljesítmény kérdések szekció</vt:lpstr>
      <vt:lpstr> Energiagazdálkodás és vízgazdaság kérdései szekció</vt:lpstr>
      <vt:lpstr>Energiagazdálkodás és vízgazdaság kérdései szekció</vt:lpstr>
      <vt:lpstr>Energiagazdálkodás és vízgazdaság kérdései szekció</vt:lpstr>
      <vt:lpstr>Energiagazdálkodás és vízgazdaság kérdései szekció</vt:lpstr>
      <vt:lpstr> Felsőoktatás-menedzsment és felsőoktatás-policy szekció</vt:lpstr>
      <vt:lpstr>Felsőoktatás-menedzsment és felsőoktatás-policy szekció</vt:lpstr>
      <vt:lpstr>Felsőoktatás-menedzsment és felsőoktatás-policy szekció</vt:lpstr>
      <vt:lpstr>Felsőoktatás-menedzsment és felsőoktatás-policy szekció</vt:lpstr>
      <vt:lpstr> Fenntartható kommunikáció és fogyasztás szekció</vt:lpstr>
      <vt:lpstr>Fenntartható kommunikáció és fogyasztás szekció</vt:lpstr>
      <vt:lpstr>PowerPoint-bemutató</vt:lpstr>
      <vt:lpstr>Fenntartható kommunikáció és fogyasztás szekció</vt:lpstr>
      <vt:lpstr> Fenntarthatósági menedzsment szekció</vt:lpstr>
      <vt:lpstr>Fenntarthatósági menedzsment szekció</vt:lpstr>
      <vt:lpstr>PowerPoint-bemutató</vt:lpstr>
      <vt:lpstr>Fenntarthatósági menedzsment szekció</vt:lpstr>
      <vt:lpstr> Fenntarthatósági menedzsment a felsőoktatásban szekció</vt:lpstr>
      <vt:lpstr>Fenntarthatósági menedzsment a felsőoktatásban szekció</vt:lpstr>
      <vt:lpstr>PowerPoint-bemutató</vt:lpstr>
      <vt:lpstr>Fenntarthatósági menedzsment a felsőoktatásban szekció</vt:lpstr>
      <vt:lpstr> HR és szervezetfejlesztés szekció</vt:lpstr>
      <vt:lpstr>HR és szervezetfejlesztés szekció</vt:lpstr>
      <vt:lpstr>HR és szervezetfejlesztés szekció</vt:lpstr>
      <vt:lpstr>HR és szervezetfejlesztés szekció</vt:lpstr>
      <vt:lpstr> Informatika és információmenedzsment szekció</vt:lpstr>
      <vt:lpstr>Informatika és információmenedzsment szekció</vt:lpstr>
      <vt:lpstr>Informatika és információmenedzsment szekció</vt:lpstr>
      <vt:lpstr>Informatika és információmenedzsment szekció</vt:lpstr>
      <vt:lpstr> Közlekedés és turizmus szekció</vt:lpstr>
      <vt:lpstr>Közlekedés és turizmus szekció</vt:lpstr>
      <vt:lpstr>Közlekedés és turizmus szekció</vt:lpstr>
      <vt:lpstr>Közlekedés és turizmus szekció</vt:lpstr>
      <vt:lpstr>Marketing-, média, designkommunikáció - Holisztikus marketingkommunikációs szemléletmód szekció</vt:lpstr>
      <vt:lpstr>Marketing-, média, designkommunikáció - Holisztikus marketingkommunikációs szemléletmód szekció</vt:lpstr>
      <vt:lpstr>Marketing-, média, designkommunikáció - Holisztikus marketingkommunikációs szemléletmód szekció</vt:lpstr>
      <vt:lpstr>Marketing-, média, designkommunikáció - Holisztikus marketingkommunikációs szemléletmód szekció</vt:lpstr>
      <vt:lpstr>Marketing-, média, designkommunikáció - Holisztikus marketingkommunikációs szemléletmód szekció</vt:lpstr>
      <vt:lpstr>Marketing-, média, designkommunikáció – Marketingkommunikáció a XXI. Században szekció</vt:lpstr>
      <vt:lpstr>Marketing-, média, designkommunikáció – Marketingkommunikáció a XXI. Században szekció</vt:lpstr>
      <vt:lpstr>Marketing-, média, designkommunikáció – Marketingkommunikáció a XXI. Században szekció</vt:lpstr>
      <vt:lpstr>Marketing-, média, designkommunikáció – Marketingkommunikáció a XXI. Században szekció</vt:lpstr>
      <vt:lpstr>Marketing-, média, designkommunikáció – Marketingkommunikáció a XXI. Században szekció</vt:lpstr>
      <vt:lpstr> Pénzügyi piacok szekció</vt:lpstr>
      <vt:lpstr>Pénzügyi piacok szekció</vt:lpstr>
      <vt:lpstr>Pénzügyi piacok szekció</vt:lpstr>
      <vt:lpstr>Pénzügyi piacok szekció</vt:lpstr>
      <vt:lpstr>Pénzügyi piacok szekció</vt:lpstr>
      <vt:lpstr>Pénzügyi piacok szekció</vt:lpstr>
      <vt:lpstr>Pénzügyi piacok szekció</vt:lpstr>
      <vt:lpstr>Pénzügyi piacok szekció</vt:lpstr>
      <vt:lpstr> Projektmenedzsment szekció</vt:lpstr>
      <vt:lpstr>Projektmenedzsment szekció</vt:lpstr>
      <vt:lpstr>Projektmenedzsment szekció</vt:lpstr>
      <vt:lpstr>Projektmenedzsment szekció</vt:lpstr>
      <vt:lpstr> Sportgazdaságtan I. szekció</vt:lpstr>
      <vt:lpstr>Sportgazdaságtan I. szekció</vt:lpstr>
      <vt:lpstr>Sportgazdaságtan I. szekció</vt:lpstr>
      <vt:lpstr>Sportgazdaságtan I. szekció</vt:lpstr>
      <vt:lpstr> Sportgazdaságtan II. szekció</vt:lpstr>
      <vt:lpstr>Sportgazdaságtan II. szekció</vt:lpstr>
      <vt:lpstr>Sportgazdaságtan II. szekció</vt:lpstr>
      <vt:lpstr>Sportgazdaságtan II. szekció</vt:lpstr>
      <vt:lpstr> Sportgazdaságtan III. szekció</vt:lpstr>
      <vt:lpstr>Sportgazdaságtan III. szekció</vt:lpstr>
      <vt:lpstr>Sportgazdaságtan III. szekció</vt:lpstr>
      <vt:lpstr>Sportgazdaságtan III. szekció</vt:lpstr>
      <vt:lpstr> Stratégiai és nemzetközi menedzsment szekció</vt:lpstr>
      <vt:lpstr>Stratégiai és nemzetközi menedzsment szekció</vt:lpstr>
      <vt:lpstr>Stratégiai és nemzetközi menedzsment szekció</vt:lpstr>
      <vt:lpstr>Stratégiai és nemzetközi menedzsment szekció</vt:lpstr>
      <vt:lpstr> Számvitel és gazdasági jog szekció</vt:lpstr>
      <vt:lpstr>Számvitel és gazdasági jog szekció</vt:lpstr>
      <vt:lpstr>Számvitel és gazdasági jog szekció</vt:lpstr>
      <vt:lpstr>Számvitel és gazdasági jog szekció</vt:lpstr>
      <vt:lpstr>Számvitel és gazdasági jog szekció</vt:lpstr>
      <vt:lpstr> Turizmus - Turizmusmarketing szekció</vt:lpstr>
      <vt:lpstr>Turizmus - Turizmusmarketing szekció</vt:lpstr>
      <vt:lpstr>Turizmus - Turizmusmarketing szekció</vt:lpstr>
      <vt:lpstr>Turizmus - Turizmusmarketing szekció</vt:lpstr>
      <vt:lpstr> Turizmus - Turizmusmenedzsment  szekció</vt:lpstr>
      <vt:lpstr>Turizmus - Turizmusmenedzsment szekció</vt:lpstr>
      <vt:lpstr>Turizmus - Turizmusmenedzsment szekció</vt:lpstr>
      <vt:lpstr>Turizmus - Turizmusmenedzsment szekció</vt:lpstr>
      <vt:lpstr> Vállalatgazdaságtan szekció</vt:lpstr>
      <vt:lpstr>Vállalatgazdaságtan szekció</vt:lpstr>
      <vt:lpstr>Vállalatgazdaságtan szekció</vt:lpstr>
      <vt:lpstr>Vállalatgazdaságtan szekció</vt:lpstr>
      <vt:lpstr> Vállalkozás szekció</vt:lpstr>
      <vt:lpstr>Vállalkozás szekció</vt:lpstr>
      <vt:lpstr>Vállalkozás szekció</vt:lpstr>
      <vt:lpstr>Vállalkozás szekció</vt:lpstr>
      <vt:lpstr>Vállalkozás szekció</vt:lpstr>
      <vt:lpstr>Közgazdaságtudományi Tudományterület  Szekciói Section of Economics</vt:lpstr>
      <vt:lpstr> Egészségügy-gazdaságtan szekció</vt:lpstr>
      <vt:lpstr>Egészségügy-gazdaságtan szekció</vt:lpstr>
      <vt:lpstr>Egészségügy-gazdaságtan szekció</vt:lpstr>
      <vt:lpstr>Egészségügy-gazdaságtan szekció</vt:lpstr>
      <vt:lpstr>Gazdaságelemzés és gazdaságmodellezés szekció</vt:lpstr>
      <vt:lpstr>Gazdaságelemzés és gazdaságmodellezés szekció</vt:lpstr>
      <vt:lpstr>Gazdaságelemzés és gazdaságmodellezés szekció</vt:lpstr>
      <vt:lpstr>Gazdaságelemzés és gazdaságmodellezés szekció</vt:lpstr>
      <vt:lpstr> Gazdaságpolitika és makroökonómia szekció</vt:lpstr>
      <vt:lpstr>Gazdaságpolitika és makroökonómia szekció</vt:lpstr>
      <vt:lpstr>Gazdaságpolitika és makroökonómia szekció</vt:lpstr>
      <vt:lpstr>Gazdaságpolitika és makroökonómia szekció</vt:lpstr>
      <vt:lpstr>Intézmények és gazdasági viselkedés szekció</vt:lpstr>
      <vt:lpstr>Intézmények és gazdasági viselkedés szekció</vt:lpstr>
      <vt:lpstr>Intézmények és gazdasági viselkedés szekció</vt:lpstr>
      <vt:lpstr>Intézmények és gazdasági viselkedés szekció</vt:lpstr>
      <vt:lpstr> Közgazdálkodás és közpolitika szekció</vt:lpstr>
      <vt:lpstr>Közgazdálkodás és közpolitika szekció</vt:lpstr>
      <vt:lpstr>Közgazdálkodás és közpolitika szekció</vt:lpstr>
      <vt:lpstr>Közgazdálkodás és közpolitika szekció</vt:lpstr>
      <vt:lpstr> Pénzügyi ökonometria szekció</vt:lpstr>
      <vt:lpstr>Pénzügyi ökonometria szekció</vt:lpstr>
      <vt:lpstr>Pénzügyi ökonometria szekció</vt:lpstr>
      <vt:lpstr>Pénzügyi ökonometria szekció</vt:lpstr>
      <vt:lpstr> Statisztika és ökonometriai szekció</vt:lpstr>
      <vt:lpstr>Statisztika és ökonometriai szekció</vt:lpstr>
      <vt:lpstr>Statisztika és ökonometriai szekció</vt:lpstr>
      <vt:lpstr>Statisztika és ökonometriai szekció</vt:lpstr>
      <vt:lpstr> Viselkedési közgazdaságtan szekció</vt:lpstr>
      <vt:lpstr>Viselkedési közgazdaságtan szekció</vt:lpstr>
      <vt:lpstr>Viselkedési közgazdaságtan szekció</vt:lpstr>
      <vt:lpstr>Viselkedési közgazdaságtan szekció</vt:lpstr>
      <vt:lpstr>Társadalomtudományi Tudományterület  Szekciói Sections of Social Sciences</vt:lpstr>
      <vt:lpstr> Európa szekció</vt:lpstr>
      <vt:lpstr>Európa szekció</vt:lpstr>
      <vt:lpstr>Európa szekció</vt:lpstr>
      <vt:lpstr> Kommunikációelméleti szekció</vt:lpstr>
      <vt:lpstr>Kommunikációelméleti szekció</vt:lpstr>
      <vt:lpstr>Kommunikációelméleti szekció</vt:lpstr>
      <vt:lpstr> Kommunikációelméleti szekció</vt:lpstr>
      <vt:lpstr> Médiatudományi szekció</vt:lpstr>
      <vt:lpstr>Médiatudományi szekció</vt:lpstr>
      <vt:lpstr>Médiatudományi szekció</vt:lpstr>
      <vt:lpstr>Médiatudományi szekció</vt:lpstr>
      <vt:lpstr> Nemzetközi tanulmányok – Európa szekció</vt:lpstr>
      <vt:lpstr>Nemzetközi tanulmányok – Európa szekció</vt:lpstr>
      <vt:lpstr>Nemzetközi tanulmányok – Európa szekció</vt:lpstr>
      <vt:lpstr>Nemzetközi tanulmányok – Európa szekció</vt:lpstr>
      <vt:lpstr>Nemzetközi tanulmányok – Európán kívüli térségek szekció</vt:lpstr>
      <vt:lpstr>Nemzetközi tanulmányok – Európán kívüli térségek szekció</vt:lpstr>
      <vt:lpstr>Nemzetközi tanulmányok – Európán kívüli térségek szekció</vt:lpstr>
      <vt:lpstr>Nemzetközi tanulmányok – Európán kívüli térségek szekció</vt:lpstr>
      <vt:lpstr>Politikatudományi szekció</vt:lpstr>
      <vt:lpstr>Politikatudományi szekció</vt:lpstr>
      <vt:lpstr>Politikatudományi szekció</vt:lpstr>
      <vt:lpstr>Politikatudományi szekció</vt:lpstr>
      <vt:lpstr> Szociológia szekció</vt:lpstr>
      <vt:lpstr>Szociológia szekció</vt:lpstr>
      <vt:lpstr>Szociológia szekció</vt:lpstr>
      <vt:lpstr>Szociológia szekció</vt:lpstr>
      <vt:lpstr> Világgazdasági szekció</vt:lpstr>
      <vt:lpstr> Világgazdasági szekció</vt:lpstr>
      <vt:lpstr> Világgazdasági szekció</vt:lpstr>
      <vt:lpstr> Világgazdasági szekció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Microsoft Office User</dc:creator>
  <cp:lastModifiedBy>Bánki Csaba István</cp:lastModifiedBy>
  <cp:revision>391</cp:revision>
  <dcterms:created xsi:type="dcterms:W3CDTF">2020-10-20T10:56:19Z</dcterms:created>
  <dcterms:modified xsi:type="dcterms:W3CDTF">2023-05-25T09:58:01Z</dcterms:modified>
</cp:coreProperties>
</file>